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96" r:id="rId3"/>
    <p:sldId id="297" r:id="rId4"/>
    <p:sldId id="305" r:id="rId5"/>
    <p:sldId id="287" r:id="rId6"/>
    <p:sldId id="295" r:id="rId7"/>
    <p:sldId id="267" r:id="rId8"/>
    <p:sldId id="259" r:id="rId9"/>
    <p:sldId id="290" r:id="rId10"/>
    <p:sldId id="261" r:id="rId11"/>
    <p:sldId id="278" r:id="rId12"/>
    <p:sldId id="294" r:id="rId13"/>
    <p:sldId id="304" r:id="rId14"/>
    <p:sldId id="299" r:id="rId15"/>
    <p:sldId id="300" r:id="rId16"/>
    <p:sldId id="301" r:id="rId17"/>
    <p:sldId id="302" r:id="rId18"/>
    <p:sldId id="303" r:id="rId19"/>
    <p:sldId id="289" r:id="rId20"/>
    <p:sldId id="279" r:id="rId21"/>
    <p:sldId id="292" r:id="rId22"/>
    <p:sldId id="285" r:id="rId23"/>
    <p:sldId id="281" r:id="rId24"/>
    <p:sldId id="282" r:id="rId25"/>
    <p:sldId id="262" r:id="rId26"/>
    <p:sldId id="266" r:id="rId27"/>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 id="1" name="nwjohnso" initials="n" lastIdx="5"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02" autoAdjust="0"/>
  </p:normalViewPr>
  <p:slideViewPr>
    <p:cSldViewPr>
      <p:cViewPr varScale="1">
        <p:scale>
          <a:sx n="184" d="100"/>
          <a:sy n="184" d="100"/>
        </p:scale>
        <p:origin x="-13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34A044-4D76-0D48-8489-A549989B5B34}" type="doc">
      <dgm:prSet loTypeId="urn:microsoft.com/office/officeart/2005/8/layout/hProcess6" loCatId="" qsTypeId="urn:microsoft.com/office/officeart/2005/8/quickstyle/simple1" qsCatId="simple" csTypeId="urn:microsoft.com/office/officeart/2005/8/colors/accent1_2" csCatId="accent1" phldr="1"/>
      <dgm:spPr/>
      <dgm:t>
        <a:bodyPr/>
        <a:lstStyle/>
        <a:p>
          <a:endParaRPr lang="en-US"/>
        </a:p>
      </dgm:t>
    </dgm:pt>
    <dgm:pt modelId="{1B820E08-2819-6343-90D4-4F683D8A815F}">
      <dgm:prSet phldrT="[Text]" custT="1"/>
      <dgm:spPr/>
      <dgm:t>
        <a:bodyPr/>
        <a:lstStyle/>
        <a:p>
          <a:r>
            <a:rPr lang="en-US" sz="1400" dirty="0" smtClean="0"/>
            <a:t>Bulletin YR (catalog year)</a:t>
          </a:r>
          <a:endParaRPr lang="en-US" sz="1200" dirty="0"/>
        </a:p>
      </dgm:t>
    </dgm:pt>
    <dgm:pt modelId="{4A6EC62F-144B-824D-B317-E4F94DE146DF}" type="parTrans" cxnId="{B8D757D8-58B4-B34D-8EBD-13BC4B39BB4E}">
      <dgm:prSet/>
      <dgm:spPr/>
      <dgm:t>
        <a:bodyPr/>
        <a:lstStyle/>
        <a:p>
          <a:endParaRPr lang="en-US"/>
        </a:p>
      </dgm:t>
    </dgm:pt>
    <dgm:pt modelId="{8A488D58-8D95-664C-B229-D571900855B6}" type="sibTrans" cxnId="{B8D757D8-58B4-B34D-8EBD-13BC4B39BB4E}">
      <dgm:prSet/>
      <dgm:spPr/>
      <dgm:t>
        <a:bodyPr/>
        <a:lstStyle/>
        <a:p>
          <a:endParaRPr lang="en-US"/>
        </a:p>
      </dgm:t>
    </dgm:pt>
    <dgm:pt modelId="{DDB93E3A-60DE-8543-BE57-69E2BA812A98}">
      <dgm:prSet phldrT="[Text]"/>
      <dgm:spPr/>
      <dgm:t>
        <a:bodyPr/>
        <a:lstStyle/>
        <a:p>
          <a:r>
            <a:rPr lang="en-US" dirty="0" smtClean="0"/>
            <a:t>APAS: Academic Progress Audit Report</a:t>
          </a:r>
          <a:endParaRPr lang="en-US" dirty="0"/>
        </a:p>
      </dgm:t>
    </dgm:pt>
    <dgm:pt modelId="{4EA3DF4D-D08E-6B49-8688-97CEC1EC9781}" type="parTrans" cxnId="{D9BEF620-5840-BC4D-A110-F639DF8A38B6}">
      <dgm:prSet/>
      <dgm:spPr/>
      <dgm:t>
        <a:bodyPr/>
        <a:lstStyle/>
        <a:p>
          <a:endParaRPr lang="en-US"/>
        </a:p>
      </dgm:t>
    </dgm:pt>
    <dgm:pt modelId="{3D7CC0CF-AB9E-604A-BC96-2F9D4CFA6CFF}" type="sibTrans" cxnId="{D9BEF620-5840-BC4D-A110-F639DF8A38B6}">
      <dgm:prSet/>
      <dgm:spPr/>
      <dgm:t>
        <a:bodyPr/>
        <a:lstStyle/>
        <a:p>
          <a:endParaRPr lang="en-US"/>
        </a:p>
      </dgm:t>
    </dgm:pt>
    <dgm:pt modelId="{14DEB35D-845B-554C-B96A-941FA32BAC7A}">
      <dgm:prSet phldrT="[Text]" custT="1"/>
      <dgm:spPr/>
      <dgm:t>
        <a:bodyPr/>
        <a:lstStyle/>
        <a:p>
          <a:r>
            <a:rPr lang="en-US" sz="1400" dirty="0" smtClean="0"/>
            <a:t>Degree Requirements </a:t>
          </a:r>
          <a:endParaRPr lang="en-US" sz="1200" dirty="0"/>
        </a:p>
      </dgm:t>
    </dgm:pt>
    <dgm:pt modelId="{44E9B437-642E-394A-8A76-062627D52FDC}" type="parTrans" cxnId="{ED7377C5-1B3D-7A42-8889-C8774CDDB041}">
      <dgm:prSet/>
      <dgm:spPr/>
      <dgm:t>
        <a:bodyPr/>
        <a:lstStyle/>
        <a:p>
          <a:endParaRPr lang="en-US"/>
        </a:p>
      </dgm:t>
    </dgm:pt>
    <dgm:pt modelId="{40A5816E-9D75-F64F-8868-E93C0231BE65}" type="sibTrans" cxnId="{ED7377C5-1B3D-7A42-8889-C8774CDDB041}">
      <dgm:prSet/>
      <dgm:spPr/>
      <dgm:t>
        <a:bodyPr/>
        <a:lstStyle/>
        <a:p>
          <a:endParaRPr lang="en-US"/>
        </a:p>
      </dgm:t>
    </dgm:pt>
    <dgm:pt modelId="{3E52F847-7A6E-A741-B5F2-00D1870E64B6}">
      <dgm:prSet phldrT="[Text]" custT="1"/>
      <dgm:spPr/>
      <dgm:t>
        <a:bodyPr/>
        <a:lstStyle/>
        <a:p>
          <a:r>
            <a:rPr lang="en-US" dirty="0" smtClean="0"/>
            <a:t>UMD Catalog</a:t>
          </a:r>
          <a:endParaRPr lang="en-US" sz="1200" dirty="0"/>
        </a:p>
      </dgm:t>
    </dgm:pt>
    <dgm:pt modelId="{995D9684-BA37-5E49-93B5-08E97E29C182}" type="parTrans" cxnId="{D979C57C-0CEB-F443-8697-7824F1FE977C}">
      <dgm:prSet/>
      <dgm:spPr/>
      <dgm:t>
        <a:bodyPr/>
        <a:lstStyle/>
        <a:p>
          <a:endParaRPr lang="en-US"/>
        </a:p>
      </dgm:t>
    </dgm:pt>
    <dgm:pt modelId="{5D665EE9-3786-BD4B-85D5-DE0D5D88B97D}" type="sibTrans" cxnId="{D979C57C-0CEB-F443-8697-7824F1FE977C}">
      <dgm:prSet/>
      <dgm:spPr/>
      <dgm:t>
        <a:bodyPr/>
        <a:lstStyle/>
        <a:p>
          <a:endParaRPr lang="en-US"/>
        </a:p>
      </dgm:t>
    </dgm:pt>
    <dgm:pt modelId="{0019D3BE-22AC-E041-A7F5-1EF3C0662F52}" type="pres">
      <dgm:prSet presAssocID="{C434A044-4D76-0D48-8489-A549989B5B34}" presName="theList" presStyleCnt="0">
        <dgm:presLayoutVars>
          <dgm:dir/>
          <dgm:animLvl val="lvl"/>
          <dgm:resizeHandles val="exact"/>
        </dgm:presLayoutVars>
      </dgm:prSet>
      <dgm:spPr/>
      <dgm:t>
        <a:bodyPr/>
        <a:lstStyle/>
        <a:p>
          <a:endParaRPr lang="en-US"/>
        </a:p>
      </dgm:t>
    </dgm:pt>
    <dgm:pt modelId="{CA7805B0-6B7A-A247-A50D-64F06CB0EA49}" type="pres">
      <dgm:prSet presAssocID="{1B820E08-2819-6343-90D4-4F683D8A815F}" presName="compNode" presStyleCnt="0"/>
      <dgm:spPr/>
    </dgm:pt>
    <dgm:pt modelId="{39963765-ADE2-984E-95FE-E821BAC4FB2E}" type="pres">
      <dgm:prSet presAssocID="{1B820E08-2819-6343-90D4-4F683D8A815F}" presName="noGeometry" presStyleCnt="0"/>
      <dgm:spPr/>
    </dgm:pt>
    <dgm:pt modelId="{26C19252-1FF7-9741-A2F6-B222336520F5}" type="pres">
      <dgm:prSet presAssocID="{1B820E08-2819-6343-90D4-4F683D8A815F}" presName="childTextVisible" presStyleLbl="bgAccFollowNode1" presStyleIdx="0" presStyleCnt="4" custScaleX="85278">
        <dgm:presLayoutVars>
          <dgm:bulletEnabled val="1"/>
        </dgm:presLayoutVars>
      </dgm:prSet>
      <dgm:spPr/>
      <dgm:t>
        <a:bodyPr/>
        <a:lstStyle/>
        <a:p>
          <a:endParaRPr lang="en-US"/>
        </a:p>
      </dgm:t>
    </dgm:pt>
    <dgm:pt modelId="{879C6FC4-0014-5641-A970-4C75816CF134}" type="pres">
      <dgm:prSet presAssocID="{1B820E08-2819-6343-90D4-4F683D8A815F}" presName="childTextHidden" presStyleLbl="bgAccFollowNode1" presStyleIdx="0" presStyleCnt="4"/>
      <dgm:spPr/>
      <dgm:t>
        <a:bodyPr/>
        <a:lstStyle/>
        <a:p>
          <a:endParaRPr lang="en-US"/>
        </a:p>
      </dgm:t>
    </dgm:pt>
    <dgm:pt modelId="{18F00070-7A31-4541-BA20-9D31A55BD522}" type="pres">
      <dgm:prSet presAssocID="{1B820E08-2819-6343-90D4-4F683D8A815F}" presName="parentText" presStyleLbl="node1" presStyleIdx="0" presStyleCnt="4" custScaleX="209953" custScaleY="192887">
        <dgm:presLayoutVars>
          <dgm:chMax val="1"/>
          <dgm:bulletEnabled val="1"/>
        </dgm:presLayoutVars>
      </dgm:prSet>
      <dgm:spPr/>
      <dgm:t>
        <a:bodyPr/>
        <a:lstStyle/>
        <a:p>
          <a:endParaRPr lang="en-US"/>
        </a:p>
      </dgm:t>
    </dgm:pt>
    <dgm:pt modelId="{6768C445-7D2F-7C40-B2CD-24FF448775B9}" type="pres">
      <dgm:prSet presAssocID="{1B820E08-2819-6343-90D4-4F683D8A815F}" presName="aSpace" presStyleCnt="0"/>
      <dgm:spPr/>
    </dgm:pt>
    <dgm:pt modelId="{DDE71F56-3F7C-3D4E-A12F-DD1A4DCC092C}" type="pres">
      <dgm:prSet presAssocID="{3E52F847-7A6E-A741-B5F2-00D1870E64B6}" presName="compNode" presStyleCnt="0"/>
      <dgm:spPr/>
    </dgm:pt>
    <dgm:pt modelId="{5A3A5A2E-693F-D545-8245-CBB9E5633D31}" type="pres">
      <dgm:prSet presAssocID="{3E52F847-7A6E-A741-B5F2-00D1870E64B6}" presName="noGeometry" presStyleCnt="0"/>
      <dgm:spPr/>
    </dgm:pt>
    <dgm:pt modelId="{27298F23-0A4A-F141-B897-030B537147B3}" type="pres">
      <dgm:prSet presAssocID="{3E52F847-7A6E-A741-B5F2-00D1870E64B6}" presName="childTextVisible" presStyleLbl="bgAccFollowNode1" presStyleIdx="1" presStyleCnt="4">
        <dgm:presLayoutVars>
          <dgm:bulletEnabled val="1"/>
        </dgm:presLayoutVars>
      </dgm:prSet>
      <dgm:spPr/>
    </dgm:pt>
    <dgm:pt modelId="{CE2E3A61-D690-AC4C-B7A4-6BC3F2F20C1D}" type="pres">
      <dgm:prSet presAssocID="{3E52F847-7A6E-A741-B5F2-00D1870E64B6}" presName="childTextHidden" presStyleLbl="bgAccFollowNode1" presStyleIdx="1" presStyleCnt="4"/>
      <dgm:spPr/>
    </dgm:pt>
    <dgm:pt modelId="{63838004-6E31-5149-BBFC-60EAF2AFE6F2}" type="pres">
      <dgm:prSet presAssocID="{3E52F847-7A6E-A741-B5F2-00D1870E64B6}" presName="parentText" presStyleLbl="node1" presStyleIdx="1" presStyleCnt="4" custScaleX="221690" custScaleY="181278">
        <dgm:presLayoutVars>
          <dgm:chMax val="1"/>
          <dgm:bulletEnabled val="1"/>
        </dgm:presLayoutVars>
      </dgm:prSet>
      <dgm:spPr/>
      <dgm:t>
        <a:bodyPr/>
        <a:lstStyle/>
        <a:p>
          <a:endParaRPr lang="en-US"/>
        </a:p>
      </dgm:t>
    </dgm:pt>
    <dgm:pt modelId="{D131472F-D5CD-2342-B5DA-1FDE2AE368AE}" type="pres">
      <dgm:prSet presAssocID="{3E52F847-7A6E-A741-B5F2-00D1870E64B6}" presName="aSpace" presStyleCnt="0"/>
      <dgm:spPr/>
    </dgm:pt>
    <dgm:pt modelId="{A149B63E-E7BE-5549-8937-C2A6D6F0EDFD}" type="pres">
      <dgm:prSet presAssocID="{14DEB35D-845B-554C-B96A-941FA32BAC7A}" presName="compNode" presStyleCnt="0"/>
      <dgm:spPr/>
    </dgm:pt>
    <dgm:pt modelId="{2771770A-3C90-3746-AEFC-22158F5FED4F}" type="pres">
      <dgm:prSet presAssocID="{14DEB35D-845B-554C-B96A-941FA32BAC7A}" presName="noGeometry" presStyleCnt="0"/>
      <dgm:spPr/>
    </dgm:pt>
    <dgm:pt modelId="{03C8644F-E912-1848-83EF-CAB254FCEB04}" type="pres">
      <dgm:prSet presAssocID="{14DEB35D-845B-554C-B96A-941FA32BAC7A}" presName="childTextVisible" presStyleLbl="bgAccFollowNode1" presStyleIdx="2" presStyleCnt="4" custScaleX="95064">
        <dgm:presLayoutVars>
          <dgm:bulletEnabled val="1"/>
        </dgm:presLayoutVars>
      </dgm:prSet>
      <dgm:spPr/>
    </dgm:pt>
    <dgm:pt modelId="{1A2EB352-C019-2144-A924-162D39D2F61F}" type="pres">
      <dgm:prSet presAssocID="{14DEB35D-845B-554C-B96A-941FA32BAC7A}" presName="childTextHidden" presStyleLbl="bgAccFollowNode1" presStyleIdx="2" presStyleCnt="4"/>
      <dgm:spPr/>
    </dgm:pt>
    <dgm:pt modelId="{71D61CD5-084F-CB4F-9E91-FC47E5057A46}" type="pres">
      <dgm:prSet presAssocID="{14DEB35D-845B-554C-B96A-941FA32BAC7A}" presName="parentText" presStyleLbl="node1" presStyleIdx="2" presStyleCnt="4" custScaleX="261084" custScaleY="207971">
        <dgm:presLayoutVars>
          <dgm:chMax val="1"/>
          <dgm:bulletEnabled val="1"/>
        </dgm:presLayoutVars>
      </dgm:prSet>
      <dgm:spPr/>
      <dgm:t>
        <a:bodyPr/>
        <a:lstStyle/>
        <a:p>
          <a:endParaRPr lang="en-US"/>
        </a:p>
      </dgm:t>
    </dgm:pt>
    <dgm:pt modelId="{53ABEAC5-3218-694D-AE8E-52281B73239B}" type="pres">
      <dgm:prSet presAssocID="{14DEB35D-845B-554C-B96A-941FA32BAC7A}" presName="aSpace" presStyleCnt="0"/>
      <dgm:spPr/>
    </dgm:pt>
    <dgm:pt modelId="{B748EA1A-1AFD-B440-83B5-6D1C6FFEEB3A}" type="pres">
      <dgm:prSet presAssocID="{DDB93E3A-60DE-8543-BE57-69E2BA812A98}" presName="compNode" presStyleCnt="0"/>
      <dgm:spPr/>
    </dgm:pt>
    <dgm:pt modelId="{AD7D76F0-4542-0F49-B60E-9E6EA3DBF3B3}" type="pres">
      <dgm:prSet presAssocID="{DDB93E3A-60DE-8543-BE57-69E2BA812A98}" presName="noGeometry" presStyleCnt="0"/>
      <dgm:spPr/>
    </dgm:pt>
    <dgm:pt modelId="{55BFE3C1-89EA-D24C-B980-1140181C0C8B}" type="pres">
      <dgm:prSet presAssocID="{DDB93E3A-60DE-8543-BE57-69E2BA812A98}" presName="childTextVisible" presStyleLbl="bgAccFollowNode1" presStyleIdx="3" presStyleCnt="4" custScaleX="3909">
        <dgm:presLayoutVars>
          <dgm:bulletEnabled val="1"/>
        </dgm:presLayoutVars>
      </dgm:prSet>
      <dgm:spPr/>
      <dgm:t>
        <a:bodyPr/>
        <a:lstStyle/>
        <a:p>
          <a:endParaRPr lang="en-US"/>
        </a:p>
      </dgm:t>
    </dgm:pt>
    <dgm:pt modelId="{0CAA0A0A-C2A2-8249-B765-44784726617C}" type="pres">
      <dgm:prSet presAssocID="{DDB93E3A-60DE-8543-BE57-69E2BA812A98}" presName="childTextHidden" presStyleLbl="bgAccFollowNode1" presStyleIdx="3" presStyleCnt="4"/>
      <dgm:spPr/>
      <dgm:t>
        <a:bodyPr/>
        <a:lstStyle/>
        <a:p>
          <a:endParaRPr lang="en-US"/>
        </a:p>
      </dgm:t>
    </dgm:pt>
    <dgm:pt modelId="{C95BE860-1220-1448-8E8B-ECF86C70DC5F}" type="pres">
      <dgm:prSet presAssocID="{DDB93E3A-60DE-8543-BE57-69E2BA812A98}" presName="parentText" presStyleLbl="node1" presStyleIdx="3" presStyleCnt="4" custScaleX="291450" custScaleY="260632">
        <dgm:presLayoutVars>
          <dgm:chMax val="1"/>
          <dgm:bulletEnabled val="1"/>
        </dgm:presLayoutVars>
      </dgm:prSet>
      <dgm:spPr/>
      <dgm:t>
        <a:bodyPr/>
        <a:lstStyle/>
        <a:p>
          <a:endParaRPr lang="en-US"/>
        </a:p>
      </dgm:t>
    </dgm:pt>
  </dgm:ptLst>
  <dgm:cxnLst>
    <dgm:cxn modelId="{07FAE4A3-D72D-0446-B568-FD854EF797AB}" type="presOf" srcId="{C434A044-4D76-0D48-8489-A549989B5B34}" destId="{0019D3BE-22AC-E041-A7F5-1EF3C0662F52}" srcOrd="0" destOrd="0" presId="urn:microsoft.com/office/officeart/2005/8/layout/hProcess6"/>
    <dgm:cxn modelId="{8EC1BB46-796B-3F43-BE86-FC840ACD8CBF}" type="presOf" srcId="{1B820E08-2819-6343-90D4-4F683D8A815F}" destId="{18F00070-7A31-4541-BA20-9D31A55BD522}" srcOrd="0" destOrd="0" presId="urn:microsoft.com/office/officeart/2005/8/layout/hProcess6"/>
    <dgm:cxn modelId="{D9BEF620-5840-BC4D-A110-F639DF8A38B6}" srcId="{C434A044-4D76-0D48-8489-A549989B5B34}" destId="{DDB93E3A-60DE-8543-BE57-69E2BA812A98}" srcOrd="3" destOrd="0" parTransId="{4EA3DF4D-D08E-6B49-8688-97CEC1EC9781}" sibTransId="{3D7CC0CF-AB9E-604A-BC96-2F9D4CFA6CFF}"/>
    <dgm:cxn modelId="{D979C57C-0CEB-F443-8697-7824F1FE977C}" srcId="{C434A044-4D76-0D48-8489-A549989B5B34}" destId="{3E52F847-7A6E-A741-B5F2-00D1870E64B6}" srcOrd="1" destOrd="0" parTransId="{995D9684-BA37-5E49-93B5-08E97E29C182}" sibTransId="{5D665EE9-3786-BD4B-85D5-DE0D5D88B97D}"/>
    <dgm:cxn modelId="{ED7377C5-1B3D-7A42-8889-C8774CDDB041}" srcId="{C434A044-4D76-0D48-8489-A549989B5B34}" destId="{14DEB35D-845B-554C-B96A-941FA32BAC7A}" srcOrd="2" destOrd="0" parTransId="{44E9B437-642E-394A-8A76-062627D52FDC}" sibTransId="{40A5816E-9D75-F64F-8868-E93C0231BE65}"/>
    <dgm:cxn modelId="{B8D757D8-58B4-B34D-8EBD-13BC4B39BB4E}" srcId="{C434A044-4D76-0D48-8489-A549989B5B34}" destId="{1B820E08-2819-6343-90D4-4F683D8A815F}" srcOrd="0" destOrd="0" parTransId="{4A6EC62F-144B-824D-B317-E4F94DE146DF}" sibTransId="{8A488D58-8D95-664C-B229-D571900855B6}"/>
    <dgm:cxn modelId="{F19EEB7E-9213-9B42-B0AE-16DBE6F76938}" type="presOf" srcId="{14DEB35D-845B-554C-B96A-941FA32BAC7A}" destId="{71D61CD5-084F-CB4F-9E91-FC47E5057A46}" srcOrd="0" destOrd="0" presId="urn:microsoft.com/office/officeart/2005/8/layout/hProcess6"/>
    <dgm:cxn modelId="{D607D179-ADD0-954C-A158-DC5E7484B4D8}" type="presOf" srcId="{3E52F847-7A6E-A741-B5F2-00D1870E64B6}" destId="{63838004-6E31-5149-BBFC-60EAF2AFE6F2}" srcOrd="0" destOrd="0" presId="urn:microsoft.com/office/officeart/2005/8/layout/hProcess6"/>
    <dgm:cxn modelId="{45791AF6-76B6-7943-865B-ACDAAFBB86C8}" type="presOf" srcId="{DDB93E3A-60DE-8543-BE57-69E2BA812A98}" destId="{C95BE860-1220-1448-8E8B-ECF86C70DC5F}" srcOrd="0" destOrd="0" presId="urn:microsoft.com/office/officeart/2005/8/layout/hProcess6"/>
    <dgm:cxn modelId="{3EBED1F0-94FA-6340-A916-AA06869A641D}" type="presParOf" srcId="{0019D3BE-22AC-E041-A7F5-1EF3C0662F52}" destId="{CA7805B0-6B7A-A247-A50D-64F06CB0EA49}" srcOrd="0" destOrd="0" presId="urn:microsoft.com/office/officeart/2005/8/layout/hProcess6"/>
    <dgm:cxn modelId="{CF3E6660-A297-D545-8F3D-F9635403D420}" type="presParOf" srcId="{CA7805B0-6B7A-A247-A50D-64F06CB0EA49}" destId="{39963765-ADE2-984E-95FE-E821BAC4FB2E}" srcOrd="0" destOrd="0" presId="urn:microsoft.com/office/officeart/2005/8/layout/hProcess6"/>
    <dgm:cxn modelId="{6435C532-5D24-DC46-8E75-5E12AE9D549B}" type="presParOf" srcId="{CA7805B0-6B7A-A247-A50D-64F06CB0EA49}" destId="{26C19252-1FF7-9741-A2F6-B222336520F5}" srcOrd="1" destOrd="0" presId="urn:microsoft.com/office/officeart/2005/8/layout/hProcess6"/>
    <dgm:cxn modelId="{7C07AB59-4D79-BE4B-BA70-F3CBB1338A1C}" type="presParOf" srcId="{CA7805B0-6B7A-A247-A50D-64F06CB0EA49}" destId="{879C6FC4-0014-5641-A970-4C75816CF134}" srcOrd="2" destOrd="0" presId="urn:microsoft.com/office/officeart/2005/8/layout/hProcess6"/>
    <dgm:cxn modelId="{678ADE0A-59E6-EA46-AB4A-5D6B08DD81BD}" type="presParOf" srcId="{CA7805B0-6B7A-A247-A50D-64F06CB0EA49}" destId="{18F00070-7A31-4541-BA20-9D31A55BD522}" srcOrd="3" destOrd="0" presId="urn:microsoft.com/office/officeart/2005/8/layout/hProcess6"/>
    <dgm:cxn modelId="{46FB1B19-C430-0C4A-8D0A-934FA8BE33A8}" type="presParOf" srcId="{0019D3BE-22AC-E041-A7F5-1EF3C0662F52}" destId="{6768C445-7D2F-7C40-B2CD-24FF448775B9}" srcOrd="1" destOrd="0" presId="urn:microsoft.com/office/officeart/2005/8/layout/hProcess6"/>
    <dgm:cxn modelId="{971F7350-EBA7-A246-8EE5-A95965CFE9FA}" type="presParOf" srcId="{0019D3BE-22AC-E041-A7F5-1EF3C0662F52}" destId="{DDE71F56-3F7C-3D4E-A12F-DD1A4DCC092C}" srcOrd="2" destOrd="0" presId="urn:microsoft.com/office/officeart/2005/8/layout/hProcess6"/>
    <dgm:cxn modelId="{1FCFB9DB-1853-2C41-BD65-B148EDBEED83}" type="presParOf" srcId="{DDE71F56-3F7C-3D4E-A12F-DD1A4DCC092C}" destId="{5A3A5A2E-693F-D545-8245-CBB9E5633D31}" srcOrd="0" destOrd="0" presId="urn:microsoft.com/office/officeart/2005/8/layout/hProcess6"/>
    <dgm:cxn modelId="{A9322138-B8E3-684C-BB7F-C7D3A124097D}" type="presParOf" srcId="{DDE71F56-3F7C-3D4E-A12F-DD1A4DCC092C}" destId="{27298F23-0A4A-F141-B897-030B537147B3}" srcOrd="1" destOrd="0" presId="urn:microsoft.com/office/officeart/2005/8/layout/hProcess6"/>
    <dgm:cxn modelId="{31BC3A06-562F-2E49-9D0F-EEEE6B142A21}" type="presParOf" srcId="{DDE71F56-3F7C-3D4E-A12F-DD1A4DCC092C}" destId="{CE2E3A61-D690-AC4C-B7A4-6BC3F2F20C1D}" srcOrd="2" destOrd="0" presId="urn:microsoft.com/office/officeart/2005/8/layout/hProcess6"/>
    <dgm:cxn modelId="{0516F600-BB18-1346-86C1-DE70B9CF4FC7}" type="presParOf" srcId="{DDE71F56-3F7C-3D4E-A12F-DD1A4DCC092C}" destId="{63838004-6E31-5149-BBFC-60EAF2AFE6F2}" srcOrd="3" destOrd="0" presId="urn:microsoft.com/office/officeart/2005/8/layout/hProcess6"/>
    <dgm:cxn modelId="{7F0FA2F0-AB19-D14E-AD7D-DF40ECBE9D4F}" type="presParOf" srcId="{0019D3BE-22AC-E041-A7F5-1EF3C0662F52}" destId="{D131472F-D5CD-2342-B5DA-1FDE2AE368AE}" srcOrd="3" destOrd="0" presId="urn:microsoft.com/office/officeart/2005/8/layout/hProcess6"/>
    <dgm:cxn modelId="{6C2788F4-53C1-E243-B9E6-5562DB1D10D6}" type="presParOf" srcId="{0019D3BE-22AC-E041-A7F5-1EF3C0662F52}" destId="{A149B63E-E7BE-5549-8937-C2A6D6F0EDFD}" srcOrd="4" destOrd="0" presId="urn:microsoft.com/office/officeart/2005/8/layout/hProcess6"/>
    <dgm:cxn modelId="{344CB89F-4782-A742-828F-87C504A6DE5D}" type="presParOf" srcId="{A149B63E-E7BE-5549-8937-C2A6D6F0EDFD}" destId="{2771770A-3C90-3746-AEFC-22158F5FED4F}" srcOrd="0" destOrd="0" presId="urn:microsoft.com/office/officeart/2005/8/layout/hProcess6"/>
    <dgm:cxn modelId="{E5A0B566-28C4-844F-A3CC-13DA3F6FE11D}" type="presParOf" srcId="{A149B63E-E7BE-5549-8937-C2A6D6F0EDFD}" destId="{03C8644F-E912-1848-83EF-CAB254FCEB04}" srcOrd="1" destOrd="0" presId="urn:microsoft.com/office/officeart/2005/8/layout/hProcess6"/>
    <dgm:cxn modelId="{5A5FEDEA-CAA3-8449-900F-49F2F6F443B1}" type="presParOf" srcId="{A149B63E-E7BE-5549-8937-C2A6D6F0EDFD}" destId="{1A2EB352-C019-2144-A924-162D39D2F61F}" srcOrd="2" destOrd="0" presId="urn:microsoft.com/office/officeart/2005/8/layout/hProcess6"/>
    <dgm:cxn modelId="{FD4BCD85-A804-014B-BE1E-A9CC06EAAD05}" type="presParOf" srcId="{A149B63E-E7BE-5549-8937-C2A6D6F0EDFD}" destId="{71D61CD5-084F-CB4F-9E91-FC47E5057A46}" srcOrd="3" destOrd="0" presId="urn:microsoft.com/office/officeart/2005/8/layout/hProcess6"/>
    <dgm:cxn modelId="{7B8051C5-7EC8-2C4C-A512-922CD6525221}" type="presParOf" srcId="{0019D3BE-22AC-E041-A7F5-1EF3C0662F52}" destId="{53ABEAC5-3218-694D-AE8E-52281B73239B}" srcOrd="5" destOrd="0" presId="urn:microsoft.com/office/officeart/2005/8/layout/hProcess6"/>
    <dgm:cxn modelId="{9A02AC3C-9E16-004A-A881-E691342F2E38}" type="presParOf" srcId="{0019D3BE-22AC-E041-A7F5-1EF3C0662F52}" destId="{B748EA1A-1AFD-B440-83B5-6D1C6FFEEB3A}" srcOrd="6" destOrd="0" presId="urn:microsoft.com/office/officeart/2005/8/layout/hProcess6"/>
    <dgm:cxn modelId="{7373831B-616D-1649-B91B-3E0C3CF12EB0}" type="presParOf" srcId="{B748EA1A-1AFD-B440-83B5-6D1C6FFEEB3A}" destId="{AD7D76F0-4542-0F49-B60E-9E6EA3DBF3B3}" srcOrd="0" destOrd="0" presId="urn:microsoft.com/office/officeart/2005/8/layout/hProcess6"/>
    <dgm:cxn modelId="{4E74A50A-9D0E-714D-981E-801207DD54A6}" type="presParOf" srcId="{B748EA1A-1AFD-B440-83B5-6D1C6FFEEB3A}" destId="{55BFE3C1-89EA-D24C-B980-1140181C0C8B}" srcOrd="1" destOrd="0" presId="urn:microsoft.com/office/officeart/2005/8/layout/hProcess6"/>
    <dgm:cxn modelId="{C8D6A8D6-8E29-C94B-9C82-BA68C694B8A0}" type="presParOf" srcId="{B748EA1A-1AFD-B440-83B5-6D1C6FFEEB3A}" destId="{0CAA0A0A-C2A2-8249-B765-44784726617C}" srcOrd="2" destOrd="0" presId="urn:microsoft.com/office/officeart/2005/8/layout/hProcess6"/>
    <dgm:cxn modelId="{B283C5D1-BBF2-5D47-943E-A9F37A403FF4}" type="presParOf" srcId="{B748EA1A-1AFD-B440-83B5-6D1C6FFEEB3A}" destId="{C95BE860-1220-1448-8E8B-ECF86C70DC5F}"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19252-1FF7-9741-A2F6-B222336520F5}">
      <dsp:nvSpPr>
        <dsp:cNvPr id="0" name=""/>
        <dsp:cNvSpPr/>
      </dsp:nvSpPr>
      <dsp:spPr>
        <a:xfrm>
          <a:off x="693531" y="332327"/>
          <a:ext cx="987038" cy="101174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F00070-7A31-4541-BA20-9D31A55BD522}">
      <dsp:nvSpPr>
        <dsp:cNvPr id="0" name=""/>
        <dsp:cNvSpPr/>
      </dsp:nvSpPr>
      <dsp:spPr>
        <a:xfrm>
          <a:off x="814" y="280063"/>
          <a:ext cx="1215036" cy="11162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Bulletin YR (catalog year)</a:t>
          </a:r>
          <a:endParaRPr lang="en-US" sz="1200" kern="1200" dirty="0"/>
        </a:p>
      </dsp:txBody>
      <dsp:txXfrm>
        <a:off x="178752" y="443537"/>
        <a:ext cx="859160" cy="789324"/>
      </dsp:txXfrm>
    </dsp:sp>
    <dsp:sp modelId="{27298F23-0A4A-F141-B897-030B537147B3}">
      <dsp:nvSpPr>
        <dsp:cNvPr id="0" name=""/>
        <dsp:cNvSpPr/>
      </dsp:nvSpPr>
      <dsp:spPr>
        <a:xfrm>
          <a:off x="2479589" y="332327"/>
          <a:ext cx="1157436" cy="101174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838004-6E31-5149-BBFC-60EAF2AFE6F2}">
      <dsp:nvSpPr>
        <dsp:cNvPr id="0" name=""/>
        <dsp:cNvSpPr/>
      </dsp:nvSpPr>
      <dsp:spPr>
        <a:xfrm>
          <a:off x="1838109" y="313655"/>
          <a:ext cx="1282960" cy="10490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pPr>
          <a:r>
            <a:rPr lang="en-US" kern="1200" dirty="0" smtClean="0"/>
            <a:t>UMD Catalog</a:t>
          </a:r>
          <a:endParaRPr lang="en-US" sz="1200" kern="1200" dirty="0"/>
        </a:p>
      </dsp:txBody>
      <dsp:txXfrm>
        <a:off x="2025994" y="467290"/>
        <a:ext cx="907190" cy="741818"/>
      </dsp:txXfrm>
    </dsp:sp>
    <dsp:sp modelId="{03C8644F-E912-1848-83EF-CAB254FCEB04}">
      <dsp:nvSpPr>
        <dsp:cNvPr id="0" name=""/>
        <dsp:cNvSpPr/>
      </dsp:nvSpPr>
      <dsp:spPr>
        <a:xfrm>
          <a:off x="4493401" y="332327"/>
          <a:ext cx="1100305" cy="101174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D61CD5-084F-CB4F-9E91-FC47E5057A46}">
      <dsp:nvSpPr>
        <dsp:cNvPr id="0" name=""/>
        <dsp:cNvSpPr/>
      </dsp:nvSpPr>
      <dsp:spPr>
        <a:xfrm>
          <a:off x="3709365" y="236417"/>
          <a:ext cx="1510940" cy="12035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Degree Requirements </a:t>
          </a:r>
          <a:endParaRPr lang="en-US" sz="1200" kern="1200" dirty="0"/>
        </a:p>
      </dsp:txBody>
      <dsp:txXfrm>
        <a:off x="3930637" y="412675"/>
        <a:ext cx="1068396" cy="851049"/>
      </dsp:txXfrm>
    </dsp:sp>
    <dsp:sp modelId="{55BFE3C1-89EA-D24C-B980-1140181C0C8B}">
      <dsp:nvSpPr>
        <dsp:cNvPr id="0" name=""/>
        <dsp:cNvSpPr/>
      </dsp:nvSpPr>
      <dsp:spPr>
        <a:xfrm>
          <a:off x="7094044" y="332327"/>
          <a:ext cx="45244" cy="101174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BE860-1220-1448-8E8B-ECF86C70DC5F}">
      <dsp:nvSpPr>
        <dsp:cNvPr id="0" name=""/>
        <dsp:cNvSpPr/>
      </dsp:nvSpPr>
      <dsp:spPr>
        <a:xfrm>
          <a:off x="5694611" y="84037"/>
          <a:ext cx="1686674" cy="15083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APAS: Academic Progress Audit Report</a:t>
          </a:r>
          <a:endParaRPr lang="en-US" sz="1700" kern="1200" dirty="0"/>
        </a:p>
      </dsp:txBody>
      <dsp:txXfrm>
        <a:off x="5941619" y="304926"/>
        <a:ext cx="1192658" cy="106654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45F6B2E6-F94F-4C8A-8EF8-A855090A381E}" type="datetimeFigureOut">
              <a:rPr lang="en-US" smtClean="0"/>
              <a:pPr/>
              <a:t>3/13/17</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AE1D30C0-7956-4B81-B411-F4AC89273FE3}" type="slidenum">
              <a:rPr lang="en-US" smtClean="0"/>
              <a:pPr/>
              <a:t>‹#›</a:t>
            </a:fld>
            <a:endParaRPr lang="en-US"/>
          </a:p>
        </p:txBody>
      </p:sp>
    </p:spTree>
    <p:extLst>
      <p:ext uri="{BB962C8B-B14F-4D97-AF65-F5344CB8AC3E}">
        <p14:creationId xmlns:p14="http://schemas.microsoft.com/office/powerpoint/2010/main" val="2182491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937" cy="3652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180" y="0"/>
            <a:ext cx="4160937" cy="365276"/>
          </a:xfrm>
          <a:prstGeom prst="rect">
            <a:avLst/>
          </a:prstGeom>
        </p:spPr>
        <p:txBody>
          <a:bodyPr vert="horz" lIns="91440" tIns="45720" rIns="91440" bIns="45720" rtlCol="0"/>
          <a:lstStyle>
            <a:lvl1pPr algn="r">
              <a:defRPr sz="1200"/>
            </a:lvl1pPr>
          </a:lstStyle>
          <a:p>
            <a:fld id="{31600EB7-3A0F-4EF8-AD01-62BF59165A06}" type="datetimeFigureOut">
              <a:rPr lang="en-US" smtClean="0"/>
              <a:pPr/>
              <a:t>3/13/17</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538" y="3474963"/>
            <a:ext cx="7680127" cy="32911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715"/>
            <a:ext cx="4160937" cy="3652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180" y="6948715"/>
            <a:ext cx="4160937" cy="365276"/>
          </a:xfrm>
          <a:prstGeom prst="rect">
            <a:avLst/>
          </a:prstGeom>
        </p:spPr>
        <p:txBody>
          <a:bodyPr vert="horz" lIns="91440" tIns="45720" rIns="91440" bIns="45720" rtlCol="0" anchor="b"/>
          <a:lstStyle>
            <a:lvl1pPr algn="r">
              <a:defRPr sz="1200"/>
            </a:lvl1pPr>
          </a:lstStyle>
          <a:p>
            <a:fld id="{AF7E0283-D335-44DD-84E9-26C9FD0FD97D}" type="slidenum">
              <a:rPr lang="en-US" smtClean="0"/>
              <a:pPr/>
              <a:t>‹#›</a:t>
            </a:fld>
            <a:endParaRPr lang="en-US"/>
          </a:p>
        </p:txBody>
      </p:sp>
    </p:spTree>
    <p:extLst>
      <p:ext uri="{BB962C8B-B14F-4D97-AF65-F5344CB8AC3E}">
        <p14:creationId xmlns:p14="http://schemas.microsoft.com/office/powerpoint/2010/main" val="371693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1</a:t>
            </a:fld>
            <a:endParaRPr lang="en-US"/>
          </a:p>
        </p:txBody>
      </p:sp>
    </p:spTree>
    <p:extLst>
      <p:ext uri="{BB962C8B-B14F-4D97-AF65-F5344CB8AC3E}">
        <p14:creationId xmlns:p14="http://schemas.microsoft.com/office/powerpoint/2010/main" val="267237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for students to understand the Bulletin Year (catalog year) they are following. This coincides with their APAS view of requirements.</a:t>
            </a:r>
          </a:p>
          <a:p>
            <a:pPr marL="181240" indent="-181240">
              <a:buFont typeface="Arial"/>
              <a:buChar char="•"/>
            </a:pPr>
            <a:r>
              <a:rPr lang="en-US" baseline="0" dirty="0" smtClean="0"/>
              <a:t> A student can have more than one Bulletin year, examples could be: Major Fall 2014 and Minor Fall 2012. </a:t>
            </a:r>
          </a:p>
          <a:p>
            <a:pPr marL="181240" indent="-181240">
              <a:buFont typeface="Arial"/>
              <a:buChar char="•"/>
            </a:pPr>
            <a:r>
              <a:rPr lang="en-US" baseline="0" dirty="0" smtClean="0"/>
              <a:t>Look for key changes in different years. Such as course equivalent name and numbering changes. Example:  Geol1110= CE3425=CE2435 (F13) =CE2425 (F14) . In this instance an update to current catalog is best. (if not following current catalog, the course might be viewed in Tech Electives and not be applied to the correct area in APAS- this needs to be corrected by using an APAS exception form)</a:t>
            </a:r>
          </a:p>
          <a:p>
            <a:pPr marL="181240" indent="-181240">
              <a:buFont typeface="Arial"/>
              <a:buChar char="•"/>
            </a:pPr>
            <a:r>
              <a:rPr lang="en-US" baseline="0" dirty="0" smtClean="0"/>
              <a:t>APAS exception forms are available in SCSE Advising Office Engr. 134.</a:t>
            </a:r>
          </a:p>
          <a:p>
            <a:endParaRPr lang="en-US" baseline="0" dirty="0" smtClean="0"/>
          </a:p>
        </p:txBody>
      </p:sp>
      <p:sp>
        <p:nvSpPr>
          <p:cNvPr id="4" name="Slide Number Placeholder 3"/>
          <p:cNvSpPr>
            <a:spLocks noGrp="1"/>
          </p:cNvSpPr>
          <p:nvPr>
            <p:ph type="sldNum" sz="quarter" idx="10"/>
          </p:nvPr>
        </p:nvSpPr>
        <p:spPr/>
        <p:txBody>
          <a:bodyPr/>
          <a:lstStyle/>
          <a:p>
            <a:fld id="{B5D92093-5F1D-C34D-94D6-B19FE79815D8}" type="slidenum">
              <a:rPr lang="en-US" altLang="en-US" smtClean="0"/>
              <a:pPr/>
              <a:t>17</a:t>
            </a:fld>
            <a:endParaRPr lang="en-US" altLang="en-US"/>
          </a:p>
        </p:txBody>
      </p:sp>
    </p:spTree>
    <p:extLst>
      <p:ext uri="{BB962C8B-B14F-4D97-AF65-F5344CB8AC3E}">
        <p14:creationId xmlns:p14="http://schemas.microsoft.com/office/powerpoint/2010/main" val="3870481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21</a:t>
            </a:fld>
            <a:endParaRPr lang="en-US"/>
          </a:p>
        </p:txBody>
      </p:sp>
    </p:spTree>
    <p:extLst>
      <p:ext uri="{BB962C8B-B14F-4D97-AF65-F5344CB8AC3E}">
        <p14:creationId xmlns:p14="http://schemas.microsoft.com/office/powerpoint/2010/main" val="1251501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25</a:t>
            </a:fld>
            <a:endParaRPr lang="en-US"/>
          </a:p>
        </p:txBody>
      </p:sp>
    </p:spTree>
    <p:extLst>
      <p:ext uri="{BB962C8B-B14F-4D97-AF65-F5344CB8AC3E}">
        <p14:creationId xmlns:p14="http://schemas.microsoft.com/office/powerpoint/2010/main" val="3749763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26</a:t>
            </a:fld>
            <a:endParaRPr lang="en-US"/>
          </a:p>
        </p:txBody>
      </p:sp>
    </p:spTree>
    <p:extLst>
      <p:ext uri="{BB962C8B-B14F-4D97-AF65-F5344CB8AC3E}">
        <p14:creationId xmlns:p14="http://schemas.microsoft.com/office/powerpoint/2010/main" val="3577178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7</a:t>
            </a:fld>
            <a:endParaRPr lang="en-US"/>
          </a:p>
        </p:txBody>
      </p:sp>
    </p:spTree>
    <p:extLst>
      <p:ext uri="{BB962C8B-B14F-4D97-AF65-F5344CB8AC3E}">
        <p14:creationId xmlns:p14="http://schemas.microsoft.com/office/powerpoint/2010/main" val="328780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them to look at long term sequencing of Mat,</a:t>
            </a:r>
            <a:r>
              <a:rPr lang="en-US" baseline="0" dirty="0" smtClean="0"/>
              <a:t> Physics, Mechanics, Structures classes or Math, Physics, Mechanics, Fluid Mechanics, water classes.</a:t>
            </a:r>
            <a:endParaRPr lang="en-US" dirty="0"/>
          </a:p>
        </p:txBody>
      </p:sp>
      <p:sp>
        <p:nvSpPr>
          <p:cNvPr id="4" name="Slide Number Placeholder 3"/>
          <p:cNvSpPr>
            <a:spLocks noGrp="1"/>
          </p:cNvSpPr>
          <p:nvPr>
            <p:ph type="sldNum" sz="quarter" idx="10"/>
          </p:nvPr>
        </p:nvSpPr>
        <p:spPr/>
        <p:txBody>
          <a:bodyPr/>
          <a:lstStyle/>
          <a:p>
            <a:fld id="{498BD112-7F0C-4D21-8540-09619DDB511B}" type="slidenum">
              <a:rPr lang="en-US" smtClean="0"/>
              <a:pPr/>
              <a:t>8</a:t>
            </a:fld>
            <a:endParaRPr lang="en-US"/>
          </a:p>
        </p:txBody>
      </p:sp>
    </p:spTree>
    <p:extLst>
      <p:ext uri="{BB962C8B-B14F-4D97-AF65-F5344CB8AC3E}">
        <p14:creationId xmlns:p14="http://schemas.microsoft.com/office/powerpoint/2010/main" val="3010445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10</a:t>
            </a:fld>
            <a:endParaRPr lang="en-US"/>
          </a:p>
        </p:txBody>
      </p:sp>
    </p:spTree>
    <p:extLst>
      <p:ext uri="{BB962C8B-B14F-4D97-AF65-F5344CB8AC3E}">
        <p14:creationId xmlns:p14="http://schemas.microsoft.com/office/powerpoint/2010/main" val="254155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11</a:t>
            </a:fld>
            <a:endParaRPr lang="en-US"/>
          </a:p>
        </p:txBody>
      </p:sp>
    </p:spTree>
    <p:extLst>
      <p:ext uri="{BB962C8B-B14F-4D97-AF65-F5344CB8AC3E}">
        <p14:creationId xmlns:p14="http://schemas.microsoft.com/office/powerpoint/2010/main" val="1251501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12</a:t>
            </a:fld>
            <a:endParaRPr lang="en-US"/>
          </a:p>
        </p:txBody>
      </p:sp>
    </p:spTree>
    <p:extLst>
      <p:ext uri="{BB962C8B-B14F-4D97-AF65-F5344CB8AC3E}">
        <p14:creationId xmlns:p14="http://schemas.microsoft.com/office/powerpoint/2010/main" val="254155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8BD112-7F0C-4D21-8540-09619DDB511B}" type="slidenum">
              <a:rPr lang="en-US" smtClean="0"/>
              <a:pPr/>
              <a:t>13</a:t>
            </a:fld>
            <a:endParaRPr lang="en-US"/>
          </a:p>
        </p:txBody>
      </p:sp>
    </p:spTree>
    <p:extLst>
      <p:ext uri="{BB962C8B-B14F-4D97-AF65-F5344CB8AC3E}">
        <p14:creationId xmlns:p14="http://schemas.microsoft.com/office/powerpoint/2010/main" val="125150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student’s bulletin year is aligned with the degree/catalog requirements the student is following. APAS is the tool that verifies how the student is meeting or satisfying requirements toward a degree. A Degree is made up of: University Requirements (Liberal Education and Advanced Writing), Major requirements, and possible minor requirements. </a:t>
            </a:r>
            <a:endParaRPr lang="en-US" dirty="0"/>
          </a:p>
        </p:txBody>
      </p:sp>
      <p:sp>
        <p:nvSpPr>
          <p:cNvPr id="4" name="Slide Number Placeholder 3"/>
          <p:cNvSpPr>
            <a:spLocks noGrp="1"/>
          </p:cNvSpPr>
          <p:nvPr>
            <p:ph type="sldNum" sz="quarter" idx="10"/>
          </p:nvPr>
        </p:nvSpPr>
        <p:spPr/>
        <p:txBody>
          <a:bodyPr/>
          <a:lstStyle/>
          <a:p>
            <a:fld id="{B5D92093-5F1D-C34D-94D6-B19FE79815D8}" type="slidenum">
              <a:rPr lang="en-US" altLang="en-US" smtClean="0"/>
              <a:pPr/>
              <a:t>14</a:t>
            </a:fld>
            <a:endParaRPr lang="en-US" altLang="en-US"/>
          </a:p>
        </p:txBody>
      </p:sp>
    </p:spTree>
    <p:extLst>
      <p:ext uri="{BB962C8B-B14F-4D97-AF65-F5344CB8AC3E}">
        <p14:creationId xmlns:p14="http://schemas.microsoft.com/office/powerpoint/2010/main" val="60867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if an area shows a plus+, but there is a highlighted course, the area has been met. Students should also be aware of credits. Example: if a student transferred a course that was 4 credits and UMD’s course is 5, this is a “Transfer credit difference” and can be resolved by submitting an APAS exception form.</a:t>
            </a:r>
            <a:endParaRPr lang="en-US" dirty="0"/>
          </a:p>
        </p:txBody>
      </p:sp>
      <p:sp>
        <p:nvSpPr>
          <p:cNvPr id="4" name="Slide Number Placeholder 3"/>
          <p:cNvSpPr>
            <a:spLocks noGrp="1"/>
          </p:cNvSpPr>
          <p:nvPr>
            <p:ph type="sldNum" sz="quarter" idx="10"/>
          </p:nvPr>
        </p:nvSpPr>
        <p:spPr/>
        <p:txBody>
          <a:bodyPr/>
          <a:lstStyle/>
          <a:p>
            <a:fld id="{B5D92093-5F1D-C34D-94D6-B19FE79815D8}" type="slidenum">
              <a:rPr lang="en-US" altLang="en-US" smtClean="0"/>
              <a:pPr/>
              <a:t>15</a:t>
            </a:fld>
            <a:endParaRPr lang="en-US" altLang="en-US"/>
          </a:p>
        </p:txBody>
      </p:sp>
    </p:spTree>
    <p:extLst>
      <p:ext uri="{BB962C8B-B14F-4D97-AF65-F5344CB8AC3E}">
        <p14:creationId xmlns:p14="http://schemas.microsoft.com/office/powerpoint/2010/main" val="97151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alphaModFix amt="50000"/>
            <a:lum/>
          </a:blip>
          <a:srcRect/>
          <a:stretch>
            <a:fillRect t="-29000" b="-2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6F25F-7DF1-4F7A-8543-3AE466449AA5}" type="datetimeFigureOut">
              <a:rPr lang="en-US" smtClean="0"/>
              <a:pPr/>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6F25F-7DF1-4F7A-8543-3AE466449AA5}" type="datetimeFigureOut">
              <a:rPr lang="en-US" smtClean="0"/>
              <a:pPr/>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6F25F-7DF1-4F7A-8543-3AE466449AA5}" type="datetimeFigureOut">
              <a:rPr lang="en-US" smtClean="0"/>
              <a:pPr/>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6F25F-7DF1-4F7A-8543-3AE466449AA5}" type="datetimeFigureOut">
              <a:rPr lang="en-US" smtClean="0"/>
              <a:pPr/>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6F25F-7DF1-4F7A-8543-3AE466449AA5}" type="datetimeFigureOut">
              <a:rPr lang="en-US" smtClean="0"/>
              <a:pPr/>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6F25F-7DF1-4F7A-8543-3AE466449AA5}" type="datetimeFigureOut">
              <a:rPr lang="en-US" smtClean="0"/>
              <a:pPr/>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6F25F-7DF1-4F7A-8543-3AE466449AA5}" type="datetimeFigureOut">
              <a:rPr lang="en-US" smtClean="0"/>
              <a:pPr/>
              <a:t>3/13/17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6F25F-7DF1-4F7A-8543-3AE466449AA5}" type="datetimeFigureOut">
              <a:rPr lang="en-US" smtClean="0"/>
              <a:pPr/>
              <a:t>3/13/17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6F25F-7DF1-4F7A-8543-3AE466449AA5}" type="datetimeFigureOut">
              <a:rPr lang="en-US" smtClean="0"/>
              <a:pPr/>
              <a:t>3/13/17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6F25F-7DF1-4F7A-8543-3AE466449AA5}" type="datetimeFigureOut">
              <a:rPr lang="en-US" smtClean="0"/>
              <a:pPr/>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6F25F-7DF1-4F7A-8543-3AE466449AA5}" type="datetimeFigureOut">
              <a:rPr lang="en-US" smtClean="0"/>
              <a:pPr/>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ADF96-0BD6-4363-90D6-AE0A9F8C50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29000" b="-2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6F25F-7DF1-4F7A-8543-3AE466449AA5}" type="datetimeFigureOut">
              <a:rPr lang="en-US" smtClean="0"/>
              <a:pPr/>
              <a:t>3/13/17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ADF96-0BD6-4363-90D6-AE0A9F8C50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4114800"/>
          </a:xfrm>
        </p:spPr>
        <p:txBody>
          <a:bodyPr>
            <a:normAutofit fontScale="90000"/>
          </a:bodyPr>
          <a:lstStyle/>
          <a:p>
            <a:r>
              <a:rPr lang="en-US" sz="7200" b="1" dirty="0" smtClean="0">
                <a:latin typeface="Imprint MT Shadow" pitchFamily="82" charset="0"/>
              </a:rPr>
              <a:t>Civil Engineering</a:t>
            </a:r>
            <a:br>
              <a:rPr lang="en-US" sz="7200" b="1" dirty="0" smtClean="0">
                <a:latin typeface="Imprint MT Shadow" pitchFamily="82" charset="0"/>
              </a:rPr>
            </a:br>
            <a:r>
              <a:rPr lang="en-US" sz="7200" b="1" dirty="0" smtClean="0">
                <a:latin typeface="Imprint MT Shadow" pitchFamily="82" charset="0"/>
              </a:rPr>
              <a:t>UMD</a:t>
            </a:r>
            <a:br>
              <a:rPr lang="en-US" sz="7200" b="1" dirty="0" smtClean="0">
                <a:latin typeface="Imprint MT Shadow" pitchFamily="82" charset="0"/>
              </a:rPr>
            </a:br>
            <a:r>
              <a:rPr lang="en-US" sz="7200" b="1" dirty="0" smtClean="0">
                <a:latin typeface="Imprint MT Shadow" pitchFamily="82" charset="0"/>
              </a:rPr>
              <a:t/>
            </a:r>
            <a:br>
              <a:rPr lang="en-US" sz="7200" b="1" dirty="0" smtClean="0">
                <a:latin typeface="Imprint MT Shadow" pitchFamily="82" charset="0"/>
              </a:rPr>
            </a:br>
            <a:r>
              <a:rPr lang="en-US" sz="7200" b="1" dirty="0" smtClean="0">
                <a:latin typeface="Imprint MT Shadow" pitchFamily="82" charset="0"/>
              </a:rPr>
              <a:t/>
            </a:r>
            <a:br>
              <a:rPr lang="en-US" sz="7200" b="1" dirty="0" smtClean="0">
                <a:latin typeface="Imprint MT Shadow" pitchFamily="82" charset="0"/>
              </a:rPr>
            </a:br>
            <a:r>
              <a:rPr lang="en-US" sz="7200" b="1" dirty="0" smtClean="0">
                <a:latin typeface="Imprint MT Shadow" pitchFamily="82" charset="0"/>
              </a:rPr>
              <a:t>Pre-Advising</a:t>
            </a:r>
            <a:br>
              <a:rPr lang="en-US" sz="7200" b="1" dirty="0" smtClean="0">
                <a:latin typeface="Imprint MT Shadow" pitchFamily="82" charset="0"/>
              </a:rPr>
            </a:br>
            <a:r>
              <a:rPr lang="en-US" sz="7200" b="1" dirty="0" smtClean="0">
                <a:latin typeface="Imprint MT Shadow" pitchFamily="82" charset="0"/>
              </a:rPr>
              <a:t>March 2017</a:t>
            </a:r>
            <a:endParaRPr lang="en-US" sz="7200" b="1" dirty="0">
              <a:latin typeface="Imprint MT Shadow" pitchFamily="82" charset="0"/>
            </a:endParaRPr>
          </a:p>
        </p:txBody>
      </p:sp>
      <p:pic>
        <p:nvPicPr>
          <p:cNvPr id="4" name="Picture 2" descr="UMD_blk_square_SWEN"/>
          <p:cNvPicPr>
            <a:picLocks noChangeAspect="1" noChangeArrowheads="1"/>
          </p:cNvPicPr>
          <p:nvPr/>
        </p:nvPicPr>
        <p:blipFill>
          <a:blip r:embed="rId3" cstate="print"/>
          <a:srcRect/>
          <a:stretch>
            <a:fillRect/>
          </a:stretch>
        </p:blipFill>
        <p:spPr bwMode="auto">
          <a:xfrm>
            <a:off x="0" y="5484284"/>
            <a:ext cx="1447800" cy="1373716"/>
          </a:xfrm>
          <a:prstGeom prst="rect">
            <a:avLst/>
          </a:prstGeom>
          <a:noFill/>
          <a:ln w="9525" algn="in">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Surveying (CE 3016)</a:t>
            </a:r>
            <a:endParaRPr lang="en-US" dirty="0"/>
          </a:p>
        </p:txBody>
      </p:sp>
      <p:sp>
        <p:nvSpPr>
          <p:cNvPr id="3" name="Content Placeholder 2"/>
          <p:cNvSpPr>
            <a:spLocks noGrp="1"/>
          </p:cNvSpPr>
          <p:nvPr>
            <p:ph idx="1"/>
          </p:nvPr>
        </p:nvSpPr>
        <p:spPr>
          <a:xfrm>
            <a:off x="457200" y="1752600"/>
            <a:ext cx="8229600" cy="4419600"/>
          </a:xfrm>
        </p:spPr>
        <p:txBody>
          <a:bodyPr>
            <a:normAutofit/>
          </a:bodyPr>
          <a:lstStyle/>
          <a:p>
            <a:r>
              <a:rPr lang="en-US" dirty="0" smtClean="0"/>
              <a:t>Offered each May term and each Fall term</a:t>
            </a:r>
          </a:p>
          <a:p>
            <a:r>
              <a:rPr lang="en-US" dirty="0" smtClean="0"/>
              <a:t>The fall section of Surveying usually fills so plan to take the summer section if possible</a:t>
            </a:r>
          </a:p>
          <a:p>
            <a:r>
              <a:rPr lang="en-US" dirty="0" smtClean="0"/>
              <a:t>Internship experience may allow you to waive this course. </a:t>
            </a:r>
            <a:r>
              <a:rPr lang="en-US" dirty="0" smtClean="0"/>
              <a:t>Academic Petition </a:t>
            </a:r>
            <a:r>
              <a:rPr lang="en-US" dirty="0" smtClean="0"/>
              <a:t>form with letter from supervisor describing surveying experience should be turned into the CE office for department head review.</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Course Changes</a:t>
            </a:r>
            <a:endParaRPr lang="en-US" dirty="0"/>
          </a:p>
        </p:txBody>
      </p:sp>
      <p:sp>
        <p:nvSpPr>
          <p:cNvPr id="7" name="Content Placeholder 6"/>
          <p:cNvSpPr>
            <a:spLocks noGrp="1"/>
          </p:cNvSpPr>
          <p:nvPr>
            <p:ph idx="1"/>
          </p:nvPr>
        </p:nvSpPr>
        <p:spPr>
          <a:xfrm>
            <a:off x="457200" y="1524000"/>
            <a:ext cx="8229600" cy="4800600"/>
          </a:xfrm>
        </p:spPr>
        <p:txBody>
          <a:bodyPr>
            <a:normAutofit fontScale="85000" lnSpcReduction="10000"/>
          </a:bodyPr>
          <a:lstStyle/>
          <a:p>
            <a:pPr>
              <a:spcAft>
                <a:spcPts val="720"/>
              </a:spcAft>
            </a:pPr>
            <a:r>
              <a:rPr lang="en-US" dirty="0" smtClean="0"/>
              <a:t>CE 2425 Geology for Civil Engineers is no longer being offered. Talk to your advisor about </a:t>
            </a:r>
            <a:r>
              <a:rPr lang="en-US" dirty="0" smtClean="0"/>
              <a:t>alternatives</a:t>
            </a:r>
            <a:endParaRPr lang="en-US" dirty="0" smtClean="0"/>
          </a:p>
          <a:p>
            <a:pPr>
              <a:spcAft>
                <a:spcPts val="720"/>
              </a:spcAft>
            </a:pPr>
            <a:r>
              <a:rPr lang="en-US" dirty="0" smtClean="0"/>
              <a:t>CE </a:t>
            </a:r>
            <a:r>
              <a:rPr lang="en-US" dirty="0" smtClean="0"/>
              <a:t>4126 Concrete Design is required course in </a:t>
            </a:r>
            <a:r>
              <a:rPr lang="en-US" dirty="0" smtClean="0"/>
              <a:t>new catalog (Fall 2017)</a:t>
            </a:r>
          </a:p>
          <a:p>
            <a:pPr>
              <a:spcAft>
                <a:spcPts val="720"/>
              </a:spcAft>
            </a:pPr>
            <a:r>
              <a:rPr lang="en-US" dirty="0" smtClean="0"/>
              <a:t>CE 3025 Environmental Engineering now 4 credits (three 50-minute lectures + lab)</a:t>
            </a:r>
          </a:p>
          <a:p>
            <a:pPr>
              <a:spcAft>
                <a:spcPts val="720"/>
              </a:spcAft>
            </a:pPr>
            <a:r>
              <a:rPr lang="en-US" dirty="0" smtClean="0"/>
              <a:t>CE 3225 Hydraulics and Hydrology now 3 credits (two 50</a:t>
            </a:r>
            <a:r>
              <a:rPr lang="en-US" dirty="0"/>
              <a:t>-minute lectures + lab</a:t>
            </a:r>
            <a:r>
              <a:rPr lang="en-US" dirty="0" smtClean="0"/>
              <a:t>)</a:t>
            </a:r>
          </a:p>
          <a:p>
            <a:pPr>
              <a:spcAft>
                <a:spcPts val="720"/>
              </a:spcAft>
            </a:pPr>
            <a:r>
              <a:rPr lang="en-US" dirty="0" smtClean="0"/>
              <a:t>CE 3316 Transportation Engineering changing to lecture only (two 75 minute + one 50 minute lectures)</a:t>
            </a:r>
            <a:endParaRPr lang="en-US" dirty="0"/>
          </a:p>
          <a:p>
            <a:pPr>
              <a:spcAft>
                <a:spcPts val="720"/>
              </a:spcAft>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New Classes – </a:t>
            </a:r>
            <a:r>
              <a:rPr lang="en-US" dirty="0" smtClean="0"/>
              <a:t>Fall </a:t>
            </a:r>
            <a:r>
              <a:rPr lang="en-US" dirty="0" smtClean="0"/>
              <a:t>2017</a:t>
            </a:r>
            <a:endParaRPr lang="en-US" dirty="0"/>
          </a:p>
        </p:txBody>
      </p:sp>
      <p:sp>
        <p:nvSpPr>
          <p:cNvPr id="3" name="Content Placeholder 2"/>
          <p:cNvSpPr>
            <a:spLocks noGrp="1"/>
          </p:cNvSpPr>
          <p:nvPr>
            <p:ph idx="1"/>
          </p:nvPr>
        </p:nvSpPr>
        <p:spPr>
          <a:xfrm>
            <a:off x="457200" y="1219200"/>
            <a:ext cx="8229600" cy="5105400"/>
          </a:xfrm>
        </p:spPr>
        <p:txBody>
          <a:bodyPr>
            <a:normAutofit fontScale="25000" lnSpcReduction="20000"/>
          </a:bodyPr>
          <a:lstStyle/>
          <a:p>
            <a:pPr marL="0" indent="0" algn="ctr">
              <a:buNone/>
            </a:pPr>
            <a:r>
              <a:rPr lang="en-US" sz="7200" b="1" dirty="0" smtClean="0"/>
              <a:t>CE </a:t>
            </a:r>
            <a:r>
              <a:rPr lang="en-US" sz="7200" b="1" dirty="0" smtClean="0"/>
              <a:t>2020 </a:t>
            </a:r>
            <a:r>
              <a:rPr lang="en-US" sz="7200" b="1" dirty="0"/>
              <a:t>- Computational Tools for Civil Engineers</a:t>
            </a:r>
            <a:endParaRPr lang="en-US" sz="7200" b="1" dirty="0"/>
          </a:p>
          <a:p>
            <a:pPr marL="0" indent="0" algn="ctr">
              <a:buNone/>
            </a:pPr>
            <a:r>
              <a:rPr lang="en-US" sz="5500" dirty="0" smtClean="0"/>
              <a:t>10:00-10:50am Mon/</a:t>
            </a:r>
            <a:r>
              <a:rPr lang="en-US" sz="5500" dirty="0" smtClean="0"/>
              <a:t>Wed/Fri</a:t>
            </a:r>
          </a:p>
          <a:p>
            <a:pPr marL="0" indent="0" algn="ctr">
              <a:buNone/>
            </a:pPr>
            <a:r>
              <a:rPr lang="en-US" sz="5500" dirty="0" smtClean="0"/>
              <a:t>Lab Sections:</a:t>
            </a:r>
          </a:p>
          <a:p>
            <a:pPr marL="0" indent="0" algn="ctr">
              <a:buNone/>
            </a:pPr>
            <a:r>
              <a:rPr lang="en-US" sz="5500" dirty="0" smtClean="0"/>
              <a:t>Wed 8:00-9:50am (section 002) </a:t>
            </a:r>
          </a:p>
          <a:p>
            <a:pPr marL="0" indent="0" algn="ctr">
              <a:buNone/>
            </a:pPr>
            <a:r>
              <a:rPr lang="en-US" sz="5500" dirty="0" smtClean="0"/>
              <a:t>OR Wed 1:00pm-2:50pm (section 003)</a:t>
            </a:r>
            <a:endParaRPr lang="en-US" sz="5500" dirty="0"/>
          </a:p>
          <a:p>
            <a:pPr marL="0" indent="0" algn="just">
              <a:buNone/>
            </a:pPr>
            <a:endParaRPr lang="en-US" sz="2400" dirty="0" smtClean="0"/>
          </a:p>
          <a:p>
            <a:pPr marL="0" indent="0" algn="just">
              <a:buNone/>
            </a:pPr>
            <a:r>
              <a:rPr lang="en-US" sz="5600" dirty="0" smtClean="0"/>
              <a:t>Application </a:t>
            </a:r>
            <a:r>
              <a:rPr lang="en-US" sz="5600" dirty="0"/>
              <a:t>of engineering computational software to address problems of interest in </a:t>
            </a:r>
            <a:r>
              <a:rPr lang="en-US" sz="5600" dirty="0" smtClean="0"/>
              <a:t>Civil Engineering. </a:t>
            </a:r>
            <a:r>
              <a:rPr lang="en-US" sz="5600" dirty="0"/>
              <a:t>Software to be used in the course: Mathcad, Excel, Matlab, VBA for Excel, Surfer, </a:t>
            </a:r>
            <a:r>
              <a:rPr lang="en-US" sz="5600" dirty="0" err="1"/>
              <a:t>Grapher</a:t>
            </a:r>
            <a:r>
              <a:rPr lang="en-US" sz="5600" dirty="0"/>
              <a:t> &amp; </a:t>
            </a:r>
            <a:r>
              <a:rPr lang="en-US" sz="5600" dirty="0" err="1"/>
              <a:t>Didger</a:t>
            </a:r>
            <a:r>
              <a:rPr lang="en-US" sz="5600" dirty="0"/>
              <a:t>. Problems to be addressed are </a:t>
            </a:r>
            <a:r>
              <a:rPr lang="en-US" sz="5600" dirty="0" smtClean="0"/>
              <a:t>Civil Engineering </a:t>
            </a:r>
            <a:r>
              <a:rPr lang="en-US" sz="5600" dirty="0"/>
              <a:t>applications that involve vector operations, matrix operations, solution of linear and non-linear equations, differentiation, integration, systems of simultaneous linear and non-linear equations,  curve fitting, linear and non-linear regression analysis, optimization analysis, basic statistics and probability, random numbers and Monte Carlo analysis and others. These applied mathematical problems will be solved mostly using built-in numerical functions in the software above. For some problems, programming concepts will be covered using Mathcad, Matlab and VBA in Excel. Others topics to be covered include graphing with </a:t>
            </a:r>
            <a:r>
              <a:rPr lang="en-US" sz="5600" dirty="0" err="1"/>
              <a:t>Grapher</a:t>
            </a:r>
            <a:r>
              <a:rPr lang="en-US" sz="5600" dirty="0"/>
              <a:t> and digitizing with </a:t>
            </a:r>
            <a:r>
              <a:rPr lang="en-US" sz="5600" dirty="0" err="1"/>
              <a:t>Didger</a:t>
            </a:r>
            <a:r>
              <a:rPr lang="en-US" sz="5600" dirty="0"/>
              <a:t> and spatial interpolation analysis using </a:t>
            </a:r>
            <a:r>
              <a:rPr lang="en-US" sz="5600" dirty="0" smtClean="0"/>
              <a:t>Surfer.</a:t>
            </a:r>
          </a:p>
          <a:p>
            <a:pPr marL="0" indent="0" algn="just">
              <a:buNone/>
            </a:pPr>
            <a:endParaRPr lang="en-US" sz="4600" dirty="0" smtClean="0"/>
          </a:p>
          <a:p>
            <a:pPr marL="0" indent="0" algn="just">
              <a:buNone/>
            </a:pPr>
            <a:r>
              <a:rPr lang="en-US" sz="4600" dirty="0" smtClean="0"/>
              <a:t>Pre</a:t>
            </a:r>
            <a:r>
              <a:rPr lang="en-US" sz="4600" dirty="0"/>
              <a:t>-</a:t>
            </a:r>
            <a:r>
              <a:rPr lang="en-US" sz="4600" dirty="0" smtClean="0"/>
              <a:t>req: </a:t>
            </a:r>
            <a:r>
              <a:rPr lang="en-US" sz="4600" dirty="0"/>
              <a:t>CE 1025 and PHYS 2013 or </a:t>
            </a:r>
            <a:r>
              <a:rPr lang="en-US" sz="4600" dirty="0" smtClean="0"/>
              <a:t>2017. </a:t>
            </a:r>
            <a:r>
              <a:rPr lang="en-US" sz="4600" dirty="0"/>
              <a:t>and MATH 1297 or 1597 </a:t>
            </a:r>
            <a:r>
              <a:rPr lang="en-US" sz="4600" dirty="0" smtClean="0"/>
              <a:t>(co-req), </a:t>
            </a:r>
            <a:r>
              <a:rPr lang="en-US" sz="4600" dirty="0"/>
              <a:t>or instructor </a:t>
            </a:r>
            <a:r>
              <a:rPr lang="en-US" sz="4600" dirty="0" smtClean="0"/>
              <a:t>consent</a:t>
            </a:r>
            <a:br>
              <a:rPr lang="en-US" sz="4600" dirty="0" smtClean="0"/>
            </a:br>
            <a:endParaRPr lang="en-US" sz="4600" dirty="0" smtClean="0"/>
          </a:p>
          <a:p>
            <a:pPr marL="0" indent="0" algn="ctr">
              <a:buNone/>
            </a:pPr>
            <a:r>
              <a:rPr lang="en-US" sz="7200" b="1" dirty="0"/>
              <a:t>CE 4136 – Structural </a:t>
            </a:r>
            <a:r>
              <a:rPr lang="en-US" sz="7200" b="1" dirty="0" smtClean="0"/>
              <a:t>Systems</a:t>
            </a:r>
          </a:p>
          <a:p>
            <a:pPr marL="0" indent="0" algn="ctr">
              <a:buNone/>
            </a:pPr>
            <a:r>
              <a:rPr lang="en-US" sz="5600" dirty="0"/>
              <a:t>10:00-10:50am Mon/Wed/Fri</a:t>
            </a:r>
            <a:endParaRPr lang="en-US" sz="5600" b="1" dirty="0"/>
          </a:p>
          <a:p>
            <a:pPr marL="0" indent="0" algn="just">
              <a:buNone/>
            </a:pPr>
            <a:endParaRPr lang="en-US" sz="2400" dirty="0" smtClean="0"/>
          </a:p>
          <a:p>
            <a:pPr marL="0" indent="0" algn="just">
              <a:buNone/>
            </a:pPr>
            <a:r>
              <a:rPr lang="en-US" sz="6400" dirty="0" smtClean="0"/>
              <a:t>Building </a:t>
            </a:r>
            <a:r>
              <a:rPr lang="en-US" sz="6400" dirty="0"/>
              <a:t>codes, design loads, computerized structural analysis and design, gravity and lateral system analysis and design, structural system descriptions and selection considerations, and structural contract documents.  </a:t>
            </a:r>
          </a:p>
          <a:p>
            <a:pPr marL="0" indent="0" algn="just">
              <a:buNone/>
            </a:pPr>
            <a:endParaRPr lang="en-US" sz="4600" dirty="0"/>
          </a:p>
          <a:p>
            <a:pPr marL="0" indent="0" algn="just">
              <a:buNone/>
            </a:pPr>
            <a:r>
              <a:rPr lang="en-US" sz="4600" dirty="0" smtClean="0"/>
              <a:t>Pre</a:t>
            </a:r>
            <a:r>
              <a:rPr lang="en-US" sz="4600" dirty="0"/>
              <a:t>-req: CE 4115, 4126; no grad </a:t>
            </a:r>
            <a:r>
              <a:rPr lang="en-US" sz="4600" dirty="0" smtClean="0"/>
              <a:t>credit	</a:t>
            </a:r>
            <a:r>
              <a:rPr lang="en-US" sz="4600" dirty="0"/>
              <a:t>							</a:t>
            </a:r>
          </a:p>
          <a:p>
            <a:pPr marL="0" indent="0" algn="just">
              <a:buNone/>
            </a:pPr>
            <a:r>
              <a:rPr lang="en-US" sz="4600" dirty="0"/>
              <a:t>							</a:t>
            </a:r>
          </a:p>
        </p:txBody>
      </p:sp>
    </p:spTree>
    <p:extLst>
      <p:ext uri="{BB962C8B-B14F-4D97-AF65-F5344CB8AC3E}">
        <p14:creationId xmlns:p14="http://schemas.microsoft.com/office/powerpoint/2010/main" val="30383292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Senior Design</a:t>
            </a:r>
            <a:endParaRPr lang="en-US" dirty="0"/>
          </a:p>
        </p:txBody>
      </p:sp>
      <p:sp>
        <p:nvSpPr>
          <p:cNvPr id="7" name="Content Placeholder 6"/>
          <p:cNvSpPr>
            <a:spLocks noGrp="1"/>
          </p:cNvSpPr>
          <p:nvPr>
            <p:ph idx="1"/>
          </p:nvPr>
        </p:nvSpPr>
        <p:spPr>
          <a:xfrm>
            <a:off x="457200" y="1524000"/>
            <a:ext cx="8229600" cy="4800600"/>
          </a:xfrm>
        </p:spPr>
        <p:txBody>
          <a:bodyPr>
            <a:normAutofit/>
          </a:bodyPr>
          <a:lstStyle/>
          <a:p>
            <a:pPr>
              <a:spcAft>
                <a:spcPts val="720"/>
              </a:spcAft>
            </a:pPr>
            <a:r>
              <a:rPr lang="en-US" b="1" dirty="0" smtClean="0"/>
              <a:t>Take Senior Design in your final semester. All 3xxx courses must be finished before taking Senior Design.</a:t>
            </a:r>
            <a:endParaRPr lang="en-US" b="1" dirty="0"/>
          </a:p>
          <a:p>
            <a:pPr>
              <a:spcAft>
                <a:spcPts val="720"/>
              </a:spcAft>
            </a:pPr>
            <a:r>
              <a:rPr lang="en-US" dirty="0" smtClean="0"/>
              <a:t>Advisor permission </a:t>
            </a:r>
            <a:r>
              <a:rPr lang="en-US" dirty="0" smtClean="0"/>
              <a:t>is required to register for Senior Design. </a:t>
            </a:r>
            <a:endParaRPr lang="en-US" dirty="0"/>
          </a:p>
        </p:txBody>
      </p:sp>
    </p:spTree>
    <p:extLst>
      <p:ext uri="{BB962C8B-B14F-4D97-AF65-F5344CB8AC3E}">
        <p14:creationId xmlns:p14="http://schemas.microsoft.com/office/powerpoint/2010/main" val="25444421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156447"/>
          </a:xfrm>
        </p:spPr>
        <p:txBody>
          <a:bodyPr/>
          <a:lstStyle/>
          <a:p>
            <a:r>
              <a:rPr lang="en-US" dirty="0" smtClean="0"/>
              <a:t>      APAS:  Key points </a:t>
            </a:r>
            <a:endParaRPr lang="en-US" dirty="0"/>
          </a:p>
        </p:txBody>
      </p:sp>
      <p:sp>
        <p:nvSpPr>
          <p:cNvPr id="3" name="Content Placeholder 2"/>
          <p:cNvSpPr>
            <a:spLocks noGrp="1"/>
          </p:cNvSpPr>
          <p:nvPr>
            <p:ph idx="1"/>
          </p:nvPr>
        </p:nvSpPr>
        <p:spPr>
          <a:xfrm>
            <a:off x="228600" y="2590800"/>
            <a:ext cx="7924800" cy="4038600"/>
          </a:xfrm>
          <a:solidFill>
            <a:schemeClr val="tx1"/>
          </a:solidFill>
        </p:spPr>
        <p:txBody>
          <a:bodyPr>
            <a:normAutofit fontScale="40000" lnSpcReduction="20000"/>
          </a:bodyPr>
          <a:lstStyle/>
          <a:p>
            <a:pPr marL="114300" indent="0">
              <a:buNone/>
            </a:pPr>
            <a:endParaRPr lang="en-US" sz="2900" b="1" dirty="0" smtClean="0">
              <a:solidFill>
                <a:srgbClr val="800000"/>
              </a:solidFill>
            </a:endParaRPr>
          </a:p>
          <a:p>
            <a:pPr marL="114300" indent="0">
              <a:buNone/>
            </a:pPr>
            <a:r>
              <a:rPr lang="en-US" sz="4500" b="1" dirty="0" smtClean="0">
                <a:solidFill>
                  <a:schemeClr val="bg1"/>
                </a:solidFill>
              </a:rPr>
              <a:t>APAS is the official tool used by the registrars office to </a:t>
            </a:r>
            <a:r>
              <a:rPr lang="en-US" sz="4500" b="1" dirty="0">
                <a:solidFill>
                  <a:schemeClr val="bg1"/>
                </a:solidFill>
              </a:rPr>
              <a:t>grant/confer </a:t>
            </a:r>
            <a:r>
              <a:rPr lang="en-US" sz="4500" b="1" dirty="0" smtClean="0">
                <a:solidFill>
                  <a:schemeClr val="bg1"/>
                </a:solidFill>
              </a:rPr>
              <a:t>degrees.</a:t>
            </a:r>
            <a:endParaRPr lang="en-US" sz="4500" b="1" dirty="0">
              <a:solidFill>
                <a:schemeClr val="bg1"/>
              </a:solidFill>
            </a:endParaRPr>
          </a:p>
          <a:p>
            <a:pPr marL="114300" indent="0">
              <a:buNone/>
            </a:pPr>
            <a:endParaRPr lang="en-US" sz="3400" b="1" dirty="0" smtClean="0">
              <a:solidFill>
                <a:schemeClr val="bg1"/>
              </a:solidFill>
            </a:endParaRPr>
          </a:p>
          <a:p>
            <a:r>
              <a:rPr lang="en-US" sz="4000" b="1" dirty="0" smtClean="0">
                <a:solidFill>
                  <a:schemeClr val="bg1"/>
                </a:solidFill>
              </a:rPr>
              <a:t>APAS </a:t>
            </a:r>
            <a:r>
              <a:rPr lang="en-US" sz="4000" dirty="0" smtClean="0">
                <a:solidFill>
                  <a:schemeClr val="bg1"/>
                </a:solidFill>
              </a:rPr>
              <a:t>is used by </a:t>
            </a:r>
            <a:r>
              <a:rPr lang="en-US" sz="4000" b="1" dirty="0" smtClean="0">
                <a:solidFill>
                  <a:schemeClr val="bg1"/>
                </a:solidFill>
              </a:rPr>
              <a:t>students to confirm how courses </a:t>
            </a:r>
            <a:r>
              <a:rPr lang="en-US" sz="4000" b="1" i="1" dirty="0" smtClean="0">
                <a:solidFill>
                  <a:schemeClr val="bg1"/>
                </a:solidFill>
              </a:rPr>
              <a:t>in progress </a:t>
            </a:r>
            <a:r>
              <a:rPr lang="en-US" sz="4000" b="1" dirty="0" smtClean="0">
                <a:solidFill>
                  <a:schemeClr val="bg1"/>
                </a:solidFill>
              </a:rPr>
              <a:t>or </a:t>
            </a:r>
            <a:r>
              <a:rPr lang="en-US" sz="4000" b="1" i="1" dirty="0" smtClean="0">
                <a:solidFill>
                  <a:schemeClr val="bg1"/>
                </a:solidFill>
              </a:rPr>
              <a:t>completed </a:t>
            </a:r>
            <a:r>
              <a:rPr lang="en-US" sz="4000" b="1" dirty="0" smtClean="0">
                <a:solidFill>
                  <a:schemeClr val="bg1"/>
                </a:solidFill>
              </a:rPr>
              <a:t>meet degree requirements</a:t>
            </a:r>
            <a:r>
              <a:rPr lang="en-US" sz="4000" dirty="0" smtClean="0">
                <a:solidFill>
                  <a:schemeClr val="bg1"/>
                </a:solidFill>
              </a:rPr>
              <a:t>: (such as liberal education program, advanced writing and courses in a major/minor). </a:t>
            </a:r>
          </a:p>
          <a:p>
            <a:r>
              <a:rPr lang="en-US" sz="4000" dirty="0" smtClean="0">
                <a:solidFill>
                  <a:schemeClr val="bg1"/>
                </a:solidFill>
              </a:rPr>
              <a:t>Students can also use APAS to view remaining credit and course requirements. </a:t>
            </a:r>
          </a:p>
          <a:p>
            <a:pPr marL="114300" indent="0">
              <a:buNone/>
            </a:pPr>
            <a:endParaRPr lang="en-US" sz="3400" b="1" dirty="0" smtClean="0">
              <a:solidFill>
                <a:schemeClr val="bg1"/>
              </a:solidFill>
            </a:endParaRPr>
          </a:p>
          <a:p>
            <a:pPr marL="114300" indent="0">
              <a:buNone/>
            </a:pPr>
            <a:r>
              <a:rPr lang="en-US" sz="4500" b="1" dirty="0" smtClean="0">
                <a:solidFill>
                  <a:schemeClr val="bg1"/>
                </a:solidFill>
              </a:rPr>
              <a:t>Bulletin Yr</a:t>
            </a:r>
            <a:r>
              <a:rPr lang="en-US" sz="4500" dirty="0" smtClean="0">
                <a:solidFill>
                  <a:schemeClr val="bg1"/>
                </a:solidFill>
              </a:rPr>
              <a:t>.: Found at the top right of the generated APAS report. </a:t>
            </a:r>
          </a:p>
          <a:p>
            <a:pPr marL="114300" indent="0">
              <a:buNone/>
            </a:pPr>
            <a:endParaRPr lang="en-US" sz="3400" dirty="0" smtClean="0">
              <a:solidFill>
                <a:schemeClr val="bg1"/>
              </a:solidFill>
            </a:endParaRPr>
          </a:p>
          <a:p>
            <a:r>
              <a:rPr lang="en-US" sz="4000" dirty="0" smtClean="0">
                <a:solidFill>
                  <a:schemeClr val="bg1"/>
                </a:solidFill>
              </a:rPr>
              <a:t>A student’s Bulletin </a:t>
            </a:r>
            <a:r>
              <a:rPr lang="en-US" sz="4000" dirty="0" err="1" smtClean="0">
                <a:solidFill>
                  <a:schemeClr val="bg1"/>
                </a:solidFill>
              </a:rPr>
              <a:t>Yr</a:t>
            </a:r>
            <a:r>
              <a:rPr lang="en-US" sz="4000" dirty="0" smtClean="0">
                <a:solidFill>
                  <a:schemeClr val="bg1"/>
                </a:solidFill>
              </a:rPr>
              <a:t> is determined by the semester they matriculated at UMD</a:t>
            </a:r>
          </a:p>
          <a:p>
            <a:r>
              <a:rPr lang="en-US" sz="4000" dirty="0" smtClean="0">
                <a:solidFill>
                  <a:schemeClr val="bg1"/>
                </a:solidFill>
              </a:rPr>
              <a:t>The Bulletin Year coincides with the Catalog requirements for that year. This is aligned with courses </a:t>
            </a:r>
            <a:r>
              <a:rPr lang="en-US" sz="4000" dirty="0">
                <a:solidFill>
                  <a:schemeClr val="bg1"/>
                </a:solidFill>
              </a:rPr>
              <a:t>required for your major </a:t>
            </a:r>
            <a:r>
              <a:rPr lang="en-US" sz="4000" dirty="0" smtClean="0">
                <a:solidFill>
                  <a:schemeClr val="bg1"/>
                </a:solidFill>
              </a:rPr>
              <a:t>within the catalog for </a:t>
            </a:r>
            <a:r>
              <a:rPr lang="en-US" sz="4000" dirty="0">
                <a:solidFill>
                  <a:schemeClr val="bg1"/>
                </a:solidFill>
              </a:rPr>
              <a:t>that year</a:t>
            </a:r>
            <a:r>
              <a:rPr lang="en-US" sz="4000" dirty="0" smtClean="0">
                <a:solidFill>
                  <a:schemeClr val="bg1"/>
                </a:solidFill>
              </a:rPr>
              <a:t>.</a:t>
            </a:r>
          </a:p>
          <a:p>
            <a:r>
              <a:rPr lang="en-US" sz="4000" dirty="0">
                <a:solidFill>
                  <a:schemeClr val="bg1"/>
                </a:solidFill>
              </a:rPr>
              <a:t>Departments update requirements each </a:t>
            </a:r>
            <a:r>
              <a:rPr lang="en-US" sz="4000" dirty="0" smtClean="0">
                <a:solidFill>
                  <a:schemeClr val="bg1"/>
                </a:solidFill>
              </a:rPr>
              <a:t>year; therefore, it is important for students to be aware of the requirements for their major. </a:t>
            </a:r>
          </a:p>
          <a:p>
            <a:r>
              <a:rPr lang="en-US" sz="4000" dirty="0" smtClean="0">
                <a:solidFill>
                  <a:schemeClr val="bg1"/>
                </a:solidFill>
              </a:rPr>
              <a:t>Talk with you advisor, it may be a benefit to to update to “current requirements”</a:t>
            </a:r>
          </a:p>
          <a:p>
            <a:pPr marL="114300" indent="0">
              <a:buNone/>
            </a:pPr>
            <a:endParaRPr lang="en-US" dirty="0">
              <a:solidFill>
                <a:schemeClr val="bg1"/>
              </a:solidFill>
            </a:endParaRPr>
          </a:p>
        </p:txBody>
      </p:sp>
      <p:graphicFrame>
        <p:nvGraphicFramePr>
          <p:cNvPr id="5" name="Diagram 4"/>
          <p:cNvGraphicFramePr/>
          <p:nvPr>
            <p:extLst>
              <p:ext uri="{D42A27DB-BD31-4B8C-83A1-F6EECF244321}">
                <p14:modId xmlns:p14="http://schemas.microsoft.com/office/powerpoint/2010/main" val="3445780467"/>
              </p:ext>
            </p:extLst>
          </p:nvPr>
        </p:nvGraphicFramePr>
        <p:xfrm>
          <a:off x="381000" y="990600"/>
          <a:ext cx="76962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8889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your APAS</a:t>
            </a:r>
            <a:endParaRPr lang="en-US" dirty="0"/>
          </a:p>
        </p:txBody>
      </p:sp>
      <p:sp>
        <p:nvSpPr>
          <p:cNvPr id="3" name="Content Placeholder 2"/>
          <p:cNvSpPr>
            <a:spLocks noGrp="1"/>
          </p:cNvSpPr>
          <p:nvPr>
            <p:ph idx="1"/>
          </p:nvPr>
        </p:nvSpPr>
        <p:spPr>
          <a:xfrm>
            <a:off x="381000" y="3048000"/>
            <a:ext cx="7620000" cy="3505200"/>
          </a:xfrm>
        </p:spPr>
        <p:txBody>
          <a:bodyPr>
            <a:normAutofit/>
          </a:bodyPr>
          <a:lstStyle/>
          <a:p>
            <a:pPr marL="45720" indent="0">
              <a:buNone/>
            </a:pPr>
            <a:endParaRPr lang="en-US" sz="1600" dirty="0" smtClean="0">
              <a:solidFill>
                <a:srgbClr val="800000"/>
              </a:solidFill>
            </a:endParaRPr>
          </a:p>
          <a:p>
            <a:pPr marL="45720" indent="0">
              <a:buNone/>
            </a:pPr>
            <a:r>
              <a:rPr lang="en-US" sz="1800" b="1" dirty="0" smtClean="0">
                <a:solidFill>
                  <a:srgbClr val="800000"/>
                </a:solidFill>
              </a:rPr>
              <a:t>Important: Review </a:t>
            </a:r>
            <a:r>
              <a:rPr lang="en-US" sz="1800" b="1" u="sng" dirty="0" smtClean="0">
                <a:solidFill>
                  <a:srgbClr val="800000"/>
                </a:solidFill>
              </a:rPr>
              <a:t>each requirement area </a:t>
            </a:r>
            <a:r>
              <a:rPr lang="en-US" sz="1800" b="1" dirty="0" smtClean="0">
                <a:solidFill>
                  <a:srgbClr val="800000"/>
                </a:solidFill>
              </a:rPr>
              <a:t>in APAS</a:t>
            </a:r>
            <a:r>
              <a:rPr lang="en-US" sz="1800" b="1" dirty="0" smtClean="0">
                <a:solidFill>
                  <a:schemeClr val="tx1">
                    <a:lumMod val="10000"/>
                  </a:schemeClr>
                </a:solidFill>
              </a:rPr>
              <a:t>:</a:t>
            </a:r>
            <a:endParaRPr lang="en-US" sz="1000" b="1" dirty="0" smtClean="0">
              <a:solidFill>
                <a:schemeClr val="tx1">
                  <a:lumMod val="10000"/>
                </a:schemeClr>
              </a:solidFill>
            </a:endParaRPr>
          </a:p>
          <a:p>
            <a:pPr marL="388620" indent="-342900"/>
            <a:r>
              <a:rPr lang="en-US" sz="1600" dirty="0" smtClean="0">
                <a:solidFill>
                  <a:schemeClr val="tx1">
                    <a:lumMod val="10000"/>
                  </a:schemeClr>
                </a:solidFill>
              </a:rPr>
              <a:t>The circle graph represents the minimum 120 credits required to graduate; Engineering majors will earn more than 120 credits</a:t>
            </a:r>
          </a:p>
          <a:p>
            <a:pPr marL="388620" indent="-342900"/>
            <a:r>
              <a:rPr lang="en-US" sz="1600" dirty="0" smtClean="0">
                <a:solidFill>
                  <a:schemeClr val="tx1">
                    <a:lumMod val="10000"/>
                  </a:schemeClr>
                </a:solidFill>
              </a:rPr>
              <a:t>The bar graphs represent Lib Ed and Major credits earned. </a:t>
            </a:r>
          </a:p>
          <a:p>
            <a:pPr marL="45720" indent="0">
              <a:buNone/>
            </a:pPr>
            <a:endParaRPr lang="en-US" sz="1000" dirty="0" smtClean="0">
              <a:solidFill>
                <a:schemeClr val="tx1">
                  <a:lumMod val="10000"/>
                </a:schemeClr>
              </a:solidFill>
            </a:endParaRPr>
          </a:p>
          <a:p>
            <a:pPr marL="388620" indent="-342900"/>
            <a:r>
              <a:rPr lang="en-US" sz="1600" dirty="0" smtClean="0">
                <a:solidFill>
                  <a:schemeClr val="tx1">
                    <a:lumMod val="10000"/>
                  </a:schemeClr>
                </a:solidFill>
              </a:rPr>
              <a:t>While graphs are nice</a:t>
            </a:r>
            <a:r>
              <a:rPr lang="en-US" sz="1600" b="1" dirty="0" smtClean="0">
                <a:solidFill>
                  <a:schemeClr val="tx1">
                    <a:lumMod val="10000"/>
                  </a:schemeClr>
                </a:solidFill>
              </a:rPr>
              <a:t>, </a:t>
            </a:r>
            <a:r>
              <a:rPr lang="en-US" sz="1600" b="1" u="sng" dirty="0" smtClean="0">
                <a:solidFill>
                  <a:schemeClr val="tx1">
                    <a:lumMod val="10000"/>
                  </a:schemeClr>
                </a:solidFill>
              </a:rPr>
              <a:t>what is most important is reviewing each requirement area within APAS</a:t>
            </a:r>
            <a:r>
              <a:rPr lang="en-US" sz="1600" dirty="0" smtClean="0">
                <a:solidFill>
                  <a:schemeClr val="tx1">
                    <a:lumMod val="10000"/>
                  </a:schemeClr>
                </a:solidFill>
              </a:rPr>
              <a:t>… so “OPEN ALL” to review and look for:</a:t>
            </a:r>
          </a:p>
          <a:p>
            <a:pPr marL="45720" indent="0">
              <a:buNone/>
            </a:pPr>
            <a:endParaRPr lang="en-US" sz="1000" dirty="0" smtClean="0">
              <a:solidFill>
                <a:schemeClr val="tx1">
                  <a:lumMod val="10000"/>
                </a:schemeClr>
              </a:solidFill>
            </a:endParaRPr>
          </a:p>
          <a:p>
            <a:pPr marL="45720" indent="0" algn="ctr">
              <a:buNone/>
            </a:pPr>
            <a:r>
              <a:rPr lang="en-US" sz="1600" b="1" dirty="0" smtClean="0">
                <a:solidFill>
                  <a:srgbClr val="800000"/>
                </a:solidFill>
              </a:rPr>
              <a:t>Red and/or a minus (-) </a:t>
            </a:r>
            <a:r>
              <a:rPr lang="en-US" sz="1600" b="1" dirty="0" smtClean="0">
                <a:solidFill>
                  <a:schemeClr val="tx1">
                    <a:lumMod val="10000"/>
                  </a:schemeClr>
                </a:solidFill>
              </a:rPr>
              <a:t>indicate and area has not been satisfied</a:t>
            </a:r>
          </a:p>
          <a:p>
            <a:pPr marL="45720" indent="0" algn="ctr">
              <a:buNone/>
            </a:pPr>
            <a:r>
              <a:rPr lang="en-US" sz="1600" b="1" dirty="0" smtClean="0">
                <a:solidFill>
                  <a:srgbClr val="77933C"/>
                </a:solidFill>
              </a:rPr>
              <a:t>Light Green and (IP) </a:t>
            </a:r>
            <a:r>
              <a:rPr lang="en-US" sz="1600" b="1" dirty="0">
                <a:solidFill>
                  <a:srgbClr val="77933C"/>
                </a:solidFill>
              </a:rPr>
              <a:t> </a:t>
            </a:r>
            <a:r>
              <a:rPr lang="en-US" sz="1600" b="1" dirty="0" smtClean="0">
                <a:solidFill>
                  <a:schemeClr val="tx1">
                    <a:lumMod val="10000"/>
                  </a:schemeClr>
                </a:solidFill>
              </a:rPr>
              <a:t>represent a requirement area is in progress</a:t>
            </a:r>
          </a:p>
          <a:p>
            <a:pPr marL="45720" indent="0" algn="ctr">
              <a:buNone/>
            </a:pPr>
            <a:r>
              <a:rPr lang="en-US" sz="1600" b="1" dirty="0" smtClean="0">
                <a:solidFill>
                  <a:srgbClr val="008000"/>
                </a:solidFill>
              </a:rPr>
              <a:t>Dark Green and plus </a:t>
            </a:r>
            <a:r>
              <a:rPr lang="en-US" sz="1600" b="1" dirty="0" smtClean="0">
                <a:solidFill>
                  <a:schemeClr val="tx1">
                    <a:lumMod val="10000"/>
                  </a:schemeClr>
                </a:solidFill>
              </a:rPr>
              <a:t>(+) represent that area has been satisfied</a:t>
            </a:r>
            <a:endParaRPr lang="en-US" sz="1600" b="1" dirty="0" smtClean="0">
              <a:solidFill>
                <a:schemeClr val="accent3">
                  <a:lumMod val="75000"/>
                </a:schemeClr>
              </a:solidFill>
            </a:endParaRPr>
          </a:p>
          <a:p>
            <a:pPr marL="388620" indent="-342900"/>
            <a:endParaRPr lang="en-US" dirty="0" smtClean="0">
              <a:solidFill>
                <a:schemeClr val="tx1">
                  <a:lumMod val="10000"/>
                </a:schemeClr>
              </a:solidFill>
            </a:endParaRPr>
          </a:p>
        </p:txBody>
      </p:sp>
      <p:sp>
        <p:nvSpPr>
          <p:cNvPr id="5" name="TextBox 4"/>
          <p:cNvSpPr txBox="1"/>
          <p:nvPr/>
        </p:nvSpPr>
        <p:spPr>
          <a:xfrm>
            <a:off x="152400" y="1752600"/>
            <a:ext cx="8001000" cy="1569660"/>
          </a:xfrm>
          <a:prstGeom prst="rect">
            <a:avLst/>
          </a:prstGeom>
          <a:noFill/>
        </p:spPr>
        <p:txBody>
          <a:bodyPr wrap="square" numCol="2" rtlCol="0">
            <a:spAutoFit/>
          </a:bodyPr>
          <a:lstStyle/>
          <a:p>
            <a:pPr marL="388620" indent="-342900">
              <a:buFont typeface="Arial"/>
              <a:buChar char="•"/>
            </a:pPr>
            <a:r>
              <a:rPr lang="en-US" sz="1600" dirty="0" smtClean="0">
                <a:solidFill>
                  <a:srgbClr val="171717"/>
                </a:solidFill>
                <a:latin typeface="+mn-lt"/>
              </a:rPr>
              <a:t>Your Student </a:t>
            </a:r>
            <a:r>
              <a:rPr lang="en-US" sz="1600" dirty="0">
                <a:solidFill>
                  <a:srgbClr val="171717"/>
                </a:solidFill>
                <a:latin typeface="+mn-lt"/>
              </a:rPr>
              <a:t>ID and Bulletin YR</a:t>
            </a:r>
          </a:p>
          <a:p>
            <a:pPr marL="388620" indent="-342900">
              <a:buFont typeface="Arial"/>
              <a:buChar char="•"/>
            </a:pPr>
            <a:r>
              <a:rPr lang="en-US" sz="1600" dirty="0">
                <a:solidFill>
                  <a:srgbClr val="171717"/>
                </a:solidFill>
                <a:latin typeface="+mn-lt"/>
              </a:rPr>
              <a:t>Advisor Name</a:t>
            </a:r>
          </a:p>
          <a:p>
            <a:pPr marL="331470" indent="-285750">
              <a:buFont typeface="Arial"/>
              <a:buChar char="•"/>
            </a:pPr>
            <a:r>
              <a:rPr lang="en-US" sz="1600" dirty="0" smtClean="0">
                <a:solidFill>
                  <a:srgbClr val="171717"/>
                </a:solidFill>
                <a:latin typeface="+mn-lt"/>
              </a:rPr>
              <a:t> Service </a:t>
            </a:r>
            <a:r>
              <a:rPr lang="en-US" sz="1600" dirty="0">
                <a:solidFill>
                  <a:srgbClr val="171717"/>
                </a:solidFill>
                <a:latin typeface="+mn-lt"/>
              </a:rPr>
              <a:t>Indicators: Holds</a:t>
            </a:r>
          </a:p>
          <a:p>
            <a:pPr marL="388620" indent="-342900">
              <a:buFont typeface="Arial"/>
              <a:buChar char="•"/>
            </a:pPr>
            <a:r>
              <a:rPr lang="en-US" sz="1600" dirty="0">
                <a:solidFill>
                  <a:srgbClr val="171717"/>
                </a:solidFill>
                <a:latin typeface="+mn-lt"/>
              </a:rPr>
              <a:t>GPA: Cumulative, U of M, Major, and Minor GPA’s</a:t>
            </a:r>
          </a:p>
          <a:p>
            <a:pPr marL="388620" indent="-342900"/>
            <a:endParaRPr lang="en-US" sz="1600" dirty="0" smtClean="0">
              <a:solidFill>
                <a:srgbClr val="171717"/>
              </a:solidFill>
              <a:latin typeface="+mn-lt"/>
            </a:endParaRPr>
          </a:p>
          <a:p>
            <a:pPr marL="388620" indent="-342900">
              <a:buFont typeface="Arial"/>
              <a:buChar char="•"/>
            </a:pPr>
            <a:r>
              <a:rPr lang="en-US" sz="1600" dirty="0" smtClean="0">
                <a:solidFill>
                  <a:srgbClr val="171717"/>
                </a:solidFill>
                <a:latin typeface="+mn-lt"/>
              </a:rPr>
              <a:t>University </a:t>
            </a:r>
            <a:r>
              <a:rPr lang="en-US" sz="1600" dirty="0">
                <a:solidFill>
                  <a:srgbClr val="171717"/>
                </a:solidFill>
                <a:latin typeface="+mn-lt"/>
              </a:rPr>
              <a:t>requirements </a:t>
            </a:r>
            <a:endParaRPr lang="en-US" sz="1600" dirty="0" smtClean="0">
              <a:solidFill>
                <a:srgbClr val="171717"/>
              </a:solidFill>
              <a:latin typeface="+mn-lt"/>
            </a:endParaRPr>
          </a:p>
          <a:p>
            <a:pPr marL="388620" indent="-342900">
              <a:buFont typeface="Arial"/>
              <a:buChar char="•"/>
            </a:pPr>
            <a:r>
              <a:rPr lang="en-US" sz="1600" dirty="0" smtClean="0">
                <a:solidFill>
                  <a:srgbClr val="171717"/>
                </a:solidFill>
                <a:latin typeface="+mn-lt"/>
              </a:rPr>
              <a:t>Liberal </a:t>
            </a:r>
            <a:r>
              <a:rPr lang="en-US" sz="1600" dirty="0">
                <a:solidFill>
                  <a:srgbClr val="171717"/>
                </a:solidFill>
                <a:latin typeface="+mn-lt"/>
              </a:rPr>
              <a:t>Education requirements</a:t>
            </a:r>
          </a:p>
          <a:p>
            <a:pPr marL="388620" indent="-342900">
              <a:buFont typeface="Arial"/>
              <a:buChar char="•"/>
            </a:pPr>
            <a:r>
              <a:rPr lang="en-US" sz="1600" dirty="0">
                <a:solidFill>
                  <a:srgbClr val="171717"/>
                </a:solidFill>
                <a:latin typeface="+mn-lt"/>
              </a:rPr>
              <a:t>Major and Minor requirements</a:t>
            </a:r>
          </a:p>
        </p:txBody>
      </p:sp>
      <p:sp>
        <p:nvSpPr>
          <p:cNvPr id="6" name="TextBox 5"/>
          <p:cNvSpPr txBox="1"/>
          <p:nvPr/>
        </p:nvSpPr>
        <p:spPr>
          <a:xfrm>
            <a:off x="228600" y="1371600"/>
            <a:ext cx="2590800" cy="646331"/>
          </a:xfrm>
          <a:prstGeom prst="rect">
            <a:avLst/>
          </a:prstGeom>
          <a:noFill/>
        </p:spPr>
        <p:txBody>
          <a:bodyPr wrap="square" rtlCol="0">
            <a:spAutoFit/>
          </a:bodyPr>
          <a:lstStyle/>
          <a:p>
            <a:pPr marL="45720" indent="0">
              <a:buNone/>
            </a:pPr>
            <a:r>
              <a:rPr lang="en-US" b="1" dirty="0">
                <a:solidFill>
                  <a:srgbClr val="800000"/>
                </a:solidFill>
                <a:latin typeface="+mn-lt"/>
              </a:rPr>
              <a:t>What is in APAS?</a:t>
            </a:r>
          </a:p>
          <a:p>
            <a:endParaRPr lang="en-US" b="1" dirty="0">
              <a:latin typeface="+mn-lt"/>
            </a:endParaRPr>
          </a:p>
        </p:txBody>
      </p:sp>
    </p:spTree>
    <p:extLst>
      <p:ext uri="{BB962C8B-B14F-4D97-AF65-F5344CB8AC3E}">
        <p14:creationId xmlns:p14="http://schemas.microsoft.com/office/powerpoint/2010/main" val="3830913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If”…</a:t>
            </a:r>
            <a:r>
              <a:rPr lang="en-US" dirty="0"/>
              <a:t>APAS</a:t>
            </a:r>
          </a:p>
        </p:txBody>
      </p:sp>
      <p:sp>
        <p:nvSpPr>
          <p:cNvPr id="3" name="Content Placeholder 2"/>
          <p:cNvSpPr>
            <a:spLocks noGrp="1"/>
          </p:cNvSpPr>
          <p:nvPr>
            <p:ph idx="1"/>
          </p:nvPr>
        </p:nvSpPr>
        <p:spPr>
          <a:xfrm>
            <a:off x="457200" y="1447800"/>
            <a:ext cx="7620000" cy="4953000"/>
          </a:xfrm>
        </p:spPr>
        <p:txBody>
          <a:bodyPr/>
          <a:lstStyle/>
          <a:p>
            <a:pPr marL="114300" indent="0">
              <a:buNone/>
            </a:pPr>
            <a:r>
              <a:rPr lang="en-US" sz="1800" b="1" dirty="0" smtClean="0">
                <a:solidFill>
                  <a:srgbClr val="800000"/>
                </a:solidFill>
              </a:rPr>
              <a:t>Student can generate a “what if “ report to:</a:t>
            </a:r>
          </a:p>
          <a:p>
            <a:pPr marL="114300" indent="0">
              <a:buNone/>
            </a:pPr>
            <a:endParaRPr lang="en-US" sz="1000" dirty="0">
              <a:solidFill>
                <a:schemeClr val="tx1">
                  <a:lumMod val="10000"/>
                </a:schemeClr>
              </a:solidFill>
            </a:endParaRPr>
          </a:p>
          <a:p>
            <a:r>
              <a:rPr lang="en-US" sz="1800" dirty="0" smtClean="0">
                <a:solidFill>
                  <a:schemeClr val="tx1">
                    <a:lumMod val="10000"/>
                  </a:schemeClr>
                </a:solidFill>
              </a:rPr>
              <a:t>View possible majors or minors not yet declared.</a:t>
            </a:r>
          </a:p>
          <a:p>
            <a:r>
              <a:rPr lang="en-US" sz="1800" dirty="0" smtClean="0">
                <a:solidFill>
                  <a:schemeClr val="tx1">
                    <a:lumMod val="10000"/>
                  </a:schemeClr>
                </a:solidFill>
              </a:rPr>
              <a:t>A “what if” report is based on the most </a:t>
            </a:r>
            <a:r>
              <a:rPr lang="en-US" sz="1800" u="sng" dirty="0" smtClean="0">
                <a:solidFill>
                  <a:schemeClr val="tx1">
                    <a:lumMod val="10000"/>
                  </a:schemeClr>
                </a:solidFill>
              </a:rPr>
              <a:t>current requirements</a:t>
            </a:r>
            <a:r>
              <a:rPr lang="en-US" sz="1800" dirty="0" smtClean="0">
                <a:solidFill>
                  <a:schemeClr val="tx1">
                    <a:lumMod val="10000"/>
                  </a:schemeClr>
                </a:solidFill>
              </a:rPr>
              <a:t>, therefore, students can generate the report to determine if they benefit by updating their Bulletin/Catalog Year. </a:t>
            </a:r>
            <a:endParaRPr lang="en-US" dirty="0">
              <a:solidFill>
                <a:schemeClr val="tx1">
                  <a:lumMod val="10000"/>
                </a:schemeClr>
              </a:solidFill>
            </a:endParaRPr>
          </a:p>
        </p:txBody>
      </p:sp>
      <p:pic>
        <p:nvPicPr>
          <p:cNvPr id="5" name="Picture 4" descr="APAS what if  CE 2015-02-23_10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810000"/>
            <a:ext cx="6121400" cy="2286000"/>
          </a:xfrm>
          <a:prstGeom prst="rect">
            <a:avLst/>
          </a:prstGeom>
        </p:spPr>
      </p:pic>
    </p:spTree>
    <p:extLst>
      <p:ext uri="{BB962C8B-B14F-4D97-AF65-F5344CB8AC3E}">
        <p14:creationId xmlns:p14="http://schemas.microsoft.com/office/powerpoint/2010/main" val="130530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a:t>
            </a:r>
            <a:r>
              <a:rPr lang="en-US" sz="2400" dirty="0" smtClean="0"/>
              <a:t>know and find yours</a:t>
            </a:r>
            <a:endParaRPr lang="en-US" sz="2400" dirty="0"/>
          </a:p>
        </p:txBody>
      </p:sp>
      <p:sp>
        <p:nvSpPr>
          <p:cNvPr id="3" name="Content Placeholder 2"/>
          <p:cNvSpPr>
            <a:spLocks noGrp="1"/>
          </p:cNvSpPr>
          <p:nvPr>
            <p:ph idx="1"/>
          </p:nvPr>
        </p:nvSpPr>
        <p:spPr>
          <a:xfrm>
            <a:off x="457200" y="1295400"/>
            <a:ext cx="7620000" cy="1905000"/>
          </a:xfrm>
        </p:spPr>
        <p:txBody>
          <a:bodyPr>
            <a:normAutofit fontScale="85000" lnSpcReduction="20000"/>
          </a:bodyPr>
          <a:lstStyle/>
          <a:p>
            <a:pPr marL="114300" indent="0">
              <a:buNone/>
            </a:pPr>
            <a:r>
              <a:rPr lang="en-US" dirty="0" smtClean="0">
                <a:solidFill>
                  <a:srgbClr val="171717"/>
                </a:solidFill>
              </a:rPr>
              <a:t>The online view of the UMD Catalog is always “current”. </a:t>
            </a:r>
            <a:endParaRPr lang="en-US" sz="1000" dirty="0">
              <a:solidFill>
                <a:srgbClr val="800000"/>
              </a:solidFill>
            </a:endParaRPr>
          </a:p>
          <a:p>
            <a:pPr marL="114300" indent="0">
              <a:buNone/>
            </a:pPr>
            <a:r>
              <a:rPr lang="en-US" sz="2400" dirty="0" smtClean="0">
                <a:solidFill>
                  <a:srgbClr val="800000"/>
                </a:solidFill>
              </a:rPr>
              <a:t>How to search Major requirements in different Catalog Years… </a:t>
            </a:r>
          </a:p>
          <a:p>
            <a:pPr marL="114300" indent="0">
              <a:buNone/>
            </a:pPr>
            <a:endParaRPr lang="en-US" sz="1000" dirty="0" smtClean="0">
              <a:solidFill>
                <a:schemeClr val="tx1">
                  <a:lumMod val="10000"/>
                </a:schemeClr>
              </a:solidFill>
            </a:endParaRPr>
          </a:p>
          <a:p>
            <a:pPr marL="114300" indent="0">
              <a:buNone/>
            </a:pPr>
            <a:r>
              <a:rPr lang="en-US" sz="1800" dirty="0" smtClean="0">
                <a:solidFill>
                  <a:schemeClr val="tx1">
                    <a:lumMod val="10000"/>
                  </a:schemeClr>
                </a:solidFill>
              </a:rPr>
              <a:t>http</a:t>
            </a:r>
            <a:r>
              <a:rPr lang="en-US" sz="1800" dirty="0">
                <a:solidFill>
                  <a:schemeClr val="tx1">
                    <a:lumMod val="10000"/>
                  </a:schemeClr>
                </a:solidFill>
              </a:rPr>
              <a:t>://www.d.umn.edu/onestop</a:t>
            </a:r>
            <a:r>
              <a:rPr lang="en-US" sz="1800" dirty="0" smtClean="0">
                <a:solidFill>
                  <a:schemeClr val="tx1">
                    <a:lumMod val="10000"/>
                  </a:schemeClr>
                </a:solidFill>
              </a:rPr>
              <a:t>/                       </a:t>
            </a:r>
            <a:r>
              <a:rPr lang="en-US" sz="1800" dirty="0" smtClean="0"/>
              <a:t>UMD Catalog </a:t>
            </a:r>
          </a:p>
          <a:p>
            <a:pPr marL="114300" indent="0">
              <a:buNone/>
            </a:pPr>
            <a:endParaRPr lang="en-US" sz="1000" dirty="0">
              <a:solidFill>
                <a:schemeClr val="tx1">
                  <a:lumMod val="10000"/>
                </a:schemeClr>
              </a:solidFill>
            </a:endParaRPr>
          </a:p>
          <a:p>
            <a:pPr marL="114300" indent="0">
              <a:buNone/>
            </a:pPr>
            <a:r>
              <a:rPr lang="en-US" sz="1800" b="1" dirty="0"/>
              <a:t>Undergraduate </a:t>
            </a:r>
            <a:r>
              <a:rPr lang="en-US" sz="1800" b="1" dirty="0" smtClean="0"/>
              <a:t>Majors                        </a:t>
            </a:r>
            <a:r>
              <a:rPr lang="en-US" sz="1800" dirty="0" smtClean="0"/>
              <a:t>Search Programs  </a:t>
            </a:r>
            <a:r>
              <a:rPr lang="en-US" sz="1800" dirty="0" smtClean="0">
                <a:solidFill>
                  <a:srgbClr val="171717"/>
                </a:solidFill>
              </a:rPr>
              <a:t>to select criteria:</a:t>
            </a:r>
            <a:endParaRPr lang="en-US" sz="1800" dirty="0">
              <a:solidFill>
                <a:srgbClr val="171717"/>
              </a:solidFill>
            </a:endParaRPr>
          </a:p>
          <a:p>
            <a:pPr marL="114300" indent="0">
              <a:buNone/>
            </a:pPr>
            <a:endParaRPr lang="en-US" sz="2000" dirty="0">
              <a:solidFill>
                <a:schemeClr val="tx1">
                  <a:lumMod val="10000"/>
                </a:schemeClr>
              </a:solidFill>
            </a:endParaRPr>
          </a:p>
        </p:txBody>
      </p:sp>
      <p:sp>
        <p:nvSpPr>
          <p:cNvPr id="5" name="Right Arrow 4"/>
          <p:cNvSpPr/>
          <p:nvPr/>
        </p:nvSpPr>
        <p:spPr>
          <a:xfrm>
            <a:off x="2590800" y="2819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838200" y="3200400"/>
            <a:ext cx="6422140" cy="3429000"/>
          </a:xfrm>
          <a:prstGeom prst="rect">
            <a:avLst/>
          </a:prstGeom>
        </p:spPr>
      </p:pic>
      <p:sp>
        <p:nvSpPr>
          <p:cNvPr id="8" name="Right Arrow 7"/>
          <p:cNvSpPr/>
          <p:nvPr/>
        </p:nvSpPr>
        <p:spPr>
          <a:xfrm>
            <a:off x="3429000" y="2438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5486400" y="2438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22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your APAS…</a:t>
            </a:r>
            <a:endParaRPr lang="en-US" dirty="0"/>
          </a:p>
        </p:txBody>
      </p:sp>
      <p:sp>
        <p:nvSpPr>
          <p:cNvPr id="3" name="Content Placeholder 2"/>
          <p:cNvSpPr>
            <a:spLocks noGrp="1"/>
          </p:cNvSpPr>
          <p:nvPr>
            <p:ph idx="1"/>
          </p:nvPr>
        </p:nvSpPr>
        <p:spPr>
          <a:xfrm>
            <a:off x="457200" y="1524000"/>
            <a:ext cx="7620000" cy="4876800"/>
          </a:xfrm>
        </p:spPr>
        <p:txBody>
          <a:bodyPr>
            <a:normAutofit/>
          </a:bodyPr>
          <a:lstStyle/>
          <a:p>
            <a:pPr marL="114300" indent="0">
              <a:buNone/>
            </a:pPr>
            <a:r>
              <a:rPr lang="en-US" sz="2000" dirty="0" smtClean="0">
                <a:solidFill>
                  <a:srgbClr val="800000"/>
                </a:solidFill>
              </a:rPr>
              <a:t>Know the Bulletin </a:t>
            </a:r>
            <a:r>
              <a:rPr lang="en-US" sz="2000" dirty="0">
                <a:solidFill>
                  <a:srgbClr val="800000"/>
                </a:solidFill>
              </a:rPr>
              <a:t>Year (catalog year) </a:t>
            </a:r>
            <a:r>
              <a:rPr lang="en-US" sz="2000" dirty="0" smtClean="0">
                <a:solidFill>
                  <a:srgbClr val="800000"/>
                </a:solidFill>
              </a:rPr>
              <a:t>you are following</a:t>
            </a:r>
            <a:r>
              <a:rPr lang="en-US" sz="2000" dirty="0">
                <a:solidFill>
                  <a:srgbClr val="800000"/>
                </a:solidFill>
              </a:rPr>
              <a:t>. </a:t>
            </a:r>
            <a:r>
              <a:rPr lang="en-US" sz="2000" dirty="0" smtClean="0">
                <a:solidFill>
                  <a:srgbClr val="800000"/>
                </a:solidFill>
              </a:rPr>
              <a:t>It is aligned with Catalog/Major requirements viewed in your APAS.</a:t>
            </a:r>
            <a:endParaRPr lang="en-US" sz="2000" dirty="0">
              <a:solidFill>
                <a:srgbClr val="800000"/>
              </a:solidFill>
            </a:endParaRPr>
          </a:p>
          <a:p>
            <a:pPr marL="171450" indent="-171450">
              <a:buFont typeface="Arial"/>
              <a:buChar char="•"/>
            </a:pPr>
            <a:r>
              <a:rPr lang="en-US" dirty="0">
                <a:solidFill>
                  <a:srgbClr val="171717"/>
                </a:solidFill>
              </a:rPr>
              <a:t> </a:t>
            </a:r>
            <a:r>
              <a:rPr lang="en-US" sz="1800" dirty="0">
                <a:solidFill>
                  <a:srgbClr val="171717"/>
                </a:solidFill>
              </a:rPr>
              <a:t>A student can have more than one Bulletin year, </a:t>
            </a:r>
            <a:r>
              <a:rPr lang="en-US" sz="1800" dirty="0" smtClean="0">
                <a:solidFill>
                  <a:srgbClr val="171717"/>
                </a:solidFill>
              </a:rPr>
              <a:t>an example </a:t>
            </a:r>
            <a:r>
              <a:rPr lang="en-US" sz="1800" dirty="0">
                <a:solidFill>
                  <a:srgbClr val="171717"/>
                </a:solidFill>
              </a:rPr>
              <a:t>could be: Major Fall 2014 and Minor Fall 2012. </a:t>
            </a:r>
            <a:endParaRPr lang="en-US" sz="1800" dirty="0" smtClean="0">
              <a:solidFill>
                <a:srgbClr val="171717"/>
              </a:solidFill>
            </a:endParaRPr>
          </a:p>
          <a:p>
            <a:pPr marL="171450" indent="-171450">
              <a:buFont typeface="Arial"/>
              <a:buChar char="•"/>
            </a:pPr>
            <a:endParaRPr lang="en-US" sz="1000" dirty="0">
              <a:solidFill>
                <a:srgbClr val="171717"/>
              </a:solidFill>
            </a:endParaRPr>
          </a:p>
          <a:p>
            <a:pPr marL="0" indent="0">
              <a:buNone/>
            </a:pPr>
            <a:r>
              <a:rPr lang="en-US" sz="2000" dirty="0" smtClean="0">
                <a:solidFill>
                  <a:srgbClr val="800000"/>
                </a:solidFill>
              </a:rPr>
              <a:t>Look </a:t>
            </a:r>
            <a:r>
              <a:rPr lang="en-US" sz="2000" dirty="0">
                <a:solidFill>
                  <a:srgbClr val="800000"/>
                </a:solidFill>
              </a:rPr>
              <a:t>for key </a:t>
            </a:r>
            <a:r>
              <a:rPr lang="en-US" sz="2000" dirty="0" smtClean="0">
                <a:solidFill>
                  <a:srgbClr val="800000"/>
                </a:solidFill>
              </a:rPr>
              <a:t>departmental requirement changes </a:t>
            </a:r>
            <a:r>
              <a:rPr lang="en-US" sz="2000" dirty="0">
                <a:solidFill>
                  <a:srgbClr val="800000"/>
                </a:solidFill>
              </a:rPr>
              <a:t>in different years. </a:t>
            </a:r>
            <a:endParaRPr lang="en-US" sz="2000" dirty="0" smtClean="0">
              <a:solidFill>
                <a:srgbClr val="800000"/>
              </a:solidFill>
            </a:endParaRPr>
          </a:p>
          <a:p>
            <a:pPr indent="-342900"/>
            <a:r>
              <a:rPr lang="en-US" sz="1800" dirty="0" smtClean="0">
                <a:solidFill>
                  <a:srgbClr val="171717"/>
                </a:solidFill>
              </a:rPr>
              <a:t>Such </a:t>
            </a:r>
            <a:r>
              <a:rPr lang="en-US" sz="1800" dirty="0">
                <a:solidFill>
                  <a:srgbClr val="171717"/>
                </a:solidFill>
              </a:rPr>
              <a:t>as course equivalent name and numbering changes. Example:  Geol1110= CE3425=CE2435 (F13) =CE2425 (F14) . </a:t>
            </a:r>
            <a:r>
              <a:rPr lang="en-US" sz="1800" dirty="0" smtClean="0">
                <a:solidFill>
                  <a:srgbClr val="171717"/>
                </a:solidFill>
              </a:rPr>
              <a:t>(</a:t>
            </a:r>
            <a:r>
              <a:rPr lang="en-US" sz="1800" dirty="0">
                <a:solidFill>
                  <a:srgbClr val="171717"/>
                </a:solidFill>
              </a:rPr>
              <a:t>if not following current catalog, the course might be viewed in Tech Electives and not be applied to the correct area in APAS- this needs to be </a:t>
            </a:r>
            <a:r>
              <a:rPr lang="en-US" sz="1800" dirty="0" smtClean="0">
                <a:solidFill>
                  <a:srgbClr val="171717"/>
                </a:solidFill>
              </a:rPr>
              <a:t>corrected by updating to current catalog)</a:t>
            </a:r>
          </a:p>
          <a:p>
            <a:pPr marL="0" indent="0">
              <a:buNone/>
            </a:pPr>
            <a:endParaRPr lang="en-US" sz="1000" dirty="0" smtClean="0">
              <a:solidFill>
                <a:srgbClr val="171717"/>
              </a:solidFill>
            </a:endParaRPr>
          </a:p>
          <a:p>
            <a:pPr marL="0" indent="0">
              <a:buNone/>
            </a:pPr>
            <a:r>
              <a:rPr lang="en-US" sz="2000" dirty="0" smtClean="0">
                <a:solidFill>
                  <a:srgbClr val="800000"/>
                </a:solidFill>
              </a:rPr>
              <a:t>Students can request and update to </a:t>
            </a:r>
            <a:r>
              <a:rPr lang="en-US" sz="2000" dirty="0">
                <a:solidFill>
                  <a:srgbClr val="800000"/>
                </a:solidFill>
              </a:rPr>
              <a:t>current catalog </a:t>
            </a:r>
            <a:r>
              <a:rPr lang="en-US" sz="2000" dirty="0" smtClean="0">
                <a:solidFill>
                  <a:srgbClr val="800000"/>
                </a:solidFill>
              </a:rPr>
              <a:t>by submitting </a:t>
            </a:r>
            <a:r>
              <a:rPr lang="en-US" sz="2000" dirty="0">
                <a:solidFill>
                  <a:srgbClr val="800000"/>
                </a:solidFill>
              </a:rPr>
              <a:t>an APAS exception </a:t>
            </a:r>
            <a:r>
              <a:rPr lang="en-US" sz="2000" dirty="0" smtClean="0">
                <a:solidFill>
                  <a:srgbClr val="800000"/>
                </a:solidFill>
              </a:rPr>
              <a:t>form.</a:t>
            </a:r>
            <a:endParaRPr lang="en-US" sz="2000" dirty="0">
              <a:solidFill>
                <a:srgbClr val="800000"/>
              </a:solidFill>
            </a:endParaRPr>
          </a:p>
          <a:p>
            <a:pPr marL="171450" indent="-171450">
              <a:buFont typeface="Arial"/>
              <a:buChar char="•"/>
            </a:pPr>
            <a:r>
              <a:rPr lang="en-US" sz="1800" dirty="0">
                <a:solidFill>
                  <a:srgbClr val="171717"/>
                </a:solidFill>
              </a:rPr>
              <a:t>APAS exception forms are available in SCSE Advising Office Engr. 134</a:t>
            </a:r>
            <a:r>
              <a:rPr lang="en-US" sz="1800" dirty="0" smtClean="0">
                <a:solidFill>
                  <a:srgbClr val="171717"/>
                </a:solidFill>
              </a:rPr>
              <a:t>.. </a:t>
            </a:r>
            <a:endParaRPr lang="en-US" sz="1800" dirty="0">
              <a:solidFill>
                <a:srgbClr val="171717"/>
              </a:solidFill>
            </a:endParaRPr>
          </a:p>
          <a:p>
            <a:pPr marL="114300" indent="0">
              <a:buNone/>
            </a:pPr>
            <a:endParaRPr lang="en-US" dirty="0"/>
          </a:p>
        </p:txBody>
      </p:sp>
    </p:spTree>
    <p:extLst>
      <p:ext uri="{BB962C8B-B14F-4D97-AF65-F5344CB8AC3E}">
        <p14:creationId xmlns:p14="http://schemas.microsoft.com/office/powerpoint/2010/main" val="338580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lstStyle/>
          <a:p>
            <a:r>
              <a:rPr lang="en-US" dirty="0" smtClean="0"/>
              <a:t>Your Advising Meeting</a:t>
            </a:r>
            <a:endParaRPr lang="en-US" dirty="0"/>
          </a:p>
        </p:txBody>
      </p:sp>
      <p:sp>
        <p:nvSpPr>
          <p:cNvPr id="5" name="Content Placeholder 2"/>
          <p:cNvSpPr>
            <a:spLocks noGrp="1"/>
          </p:cNvSpPr>
          <p:nvPr>
            <p:ph idx="1"/>
          </p:nvPr>
        </p:nvSpPr>
        <p:spPr>
          <a:xfrm>
            <a:off x="457200" y="1066800"/>
            <a:ext cx="8229600" cy="5410200"/>
          </a:xfrm>
        </p:spPr>
        <p:txBody>
          <a:bodyPr>
            <a:normAutofit lnSpcReduction="10000"/>
          </a:bodyPr>
          <a:lstStyle/>
          <a:p>
            <a:r>
              <a:rPr lang="en-US" dirty="0" smtClean="0"/>
              <a:t>Watch your email for links to Advisor Calendars to schedule your advising meeting</a:t>
            </a:r>
          </a:p>
          <a:p>
            <a:r>
              <a:rPr lang="en-US" dirty="0" smtClean="0"/>
              <a:t>Think </a:t>
            </a:r>
            <a:r>
              <a:rPr lang="en-US" dirty="0" smtClean="0"/>
              <a:t>about what courses you will be taking and bring your completed planning sheet</a:t>
            </a:r>
          </a:p>
          <a:p>
            <a:r>
              <a:rPr lang="en-US" dirty="0" smtClean="0"/>
              <a:t>Your </a:t>
            </a:r>
            <a:r>
              <a:rPr lang="en-US" dirty="0" smtClean="0"/>
              <a:t>advisor may not know all the answers, but they will help you find out</a:t>
            </a:r>
          </a:p>
          <a:p>
            <a:r>
              <a:rPr lang="en-US" dirty="0" smtClean="0"/>
              <a:t>Your hold release will be electronically requested at the end of the meeting</a:t>
            </a:r>
          </a:p>
          <a:p>
            <a:r>
              <a:rPr lang="en-US" dirty="0"/>
              <a:t>Advisors can help guide you, but </a:t>
            </a:r>
            <a:r>
              <a:rPr lang="en-US" b="1" u="sng" dirty="0"/>
              <a:t>you are ultimately responsible for ensuring that you meet graduation </a:t>
            </a:r>
            <a:r>
              <a:rPr lang="en-US" b="1" u="sng" dirty="0" smtClean="0"/>
              <a:t>requirements</a:t>
            </a:r>
            <a:endParaRPr lang="en-US" u="sng"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BSCE Admission </a:t>
            </a:r>
            <a:r>
              <a:rPr lang="en-US" sz="3600" dirty="0" smtClean="0"/>
              <a:t>(Upper Division)</a:t>
            </a:r>
            <a:endParaRPr lang="en-US" sz="3600" dirty="0"/>
          </a:p>
        </p:txBody>
      </p:sp>
      <p:sp>
        <p:nvSpPr>
          <p:cNvPr id="6" name="Content Placeholder 5"/>
          <p:cNvSpPr txBox="1">
            <a:spLocks noGrp="1"/>
          </p:cNvSpPr>
          <p:nvPr>
            <p:ph sz="half" idx="1"/>
          </p:nvPr>
        </p:nvSpPr>
        <p:spPr>
          <a:xfrm>
            <a:off x="457200" y="1981200"/>
            <a:ext cx="4038600" cy="4196534"/>
          </a:xfrm>
          <a:prstGeom prst="rect">
            <a:avLst/>
          </a:prstGeom>
          <a:noFill/>
        </p:spPr>
        <p:txBody>
          <a:bodyPr wrap="square" rtlCol="0">
            <a:spAutoFit/>
          </a:bodyPr>
          <a:lstStyle/>
          <a:p>
            <a:pPr marL="0" indent="0">
              <a:spcBef>
                <a:spcPts val="600"/>
              </a:spcBef>
              <a:spcAft>
                <a:spcPts val="300"/>
              </a:spcAft>
              <a:buNone/>
            </a:pPr>
            <a:r>
              <a:rPr lang="en-US" sz="1800" b="1" u="sng" dirty="0"/>
              <a:t>Chemistry</a:t>
            </a:r>
          </a:p>
          <a:p>
            <a:pPr marL="0" indent="0">
              <a:buNone/>
            </a:pPr>
            <a:r>
              <a:rPr lang="en-US" sz="1600" dirty="0" smtClean="0"/>
              <a:t>CHEM</a:t>
            </a:r>
            <a:r>
              <a:rPr lang="en-US" sz="1600" dirty="0"/>
              <a:t> 1153 - General Chemistry I (4.0 </a:t>
            </a:r>
            <a:r>
              <a:rPr lang="en-US" sz="1600" dirty="0" err="1"/>
              <a:t>cr</a:t>
            </a:r>
            <a:r>
              <a:rPr lang="en-US" sz="1600" dirty="0"/>
              <a:t>)	</a:t>
            </a:r>
          </a:p>
          <a:p>
            <a:pPr marL="0" indent="0">
              <a:buNone/>
            </a:pPr>
            <a:r>
              <a:rPr lang="en-US" sz="1600" dirty="0"/>
              <a:t>CHEM 1154 - General Chemistry Lab I (1.0 </a:t>
            </a:r>
            <a:r>
              <a:rPr lang="en-US" sz="1600" dirty="0" err="1"/>
              <a:t>cr</a:t>
            </a:r>
            <a:r>
              <a:rPr lang="en-US" sz="1600" dirty="0"/>
              <a:t>) or CHEM 1161 - Honors: General Chemistry I (5.0 </a:t>
            </a:r>
            <a:r>
              <a:rPr lang="en-US" sz="1600" dirty="0" err="1"/>
              <a:t>cr</a:t>
            </a:r>
            <a:r>
              <a:rPr lang="en-US" sz="1600" dirty="0"/>
              <a:t>)		</a:t>
            </a:r>
          </a:p>
          <a:p>
            <a:pPr marL="0" indent="0">
              <a:spcBef>
                <a:spcPts val="600"/>
              </a:spcBef>
              <a:spcAft>
                <a:spcPts val="300"/>
              </a:spcAft>
              <a:buNone/>
            </a:pPr>
            <a:r>
              <a:rPr lang="en-US" sz="1800" b="1" u="sng" dirty="0"/>
              <a:t>Civil Engineering</a:t>
            </a:r>
          </a:p>
          <a:p>
            <a:pPr marL="0" indent="0">
              <a:buNone/>
            </a:pPr>
            <a:r>
              <a:rPr lang="en-US" sz="1600" dirty="0"/>
              <a:t>CE 1025 - </a:t>
            </a:r>
            <a:r>
              <a:rPr lang="en-US" sz="1600" dirty="0" smtClean="0"/>
              <a:t>Intro </a:t>
            </a:r>
            <a:r>
              <a:rPr lang="en-US" sz="1600" dirty="0"/>
              <a:t>to Civil Engineering (1.0 </a:t>
            </a:r>
            <a:r>
              <a:rPr lang="en-US" sz="1600" dirty="0" err="1"/>
              <a:t>cr</a:t>
            </a:r>
            <a:r>
              <a:rPr lang="en-US" sz="1600" dirty="0"/>
              <a:t>)	</a:t>
            </a:r>
          </a:p>
          <a:p>
            <a:pPr marL="0" indent="0">
              <a:buNone/>
            </a:pPr>
            <a:r>
              <a:rPr lang="en-US" sz="1600" dirty="0"/>
              <a:t>CE 2017 - Engineering Mechanics and Statics of Materials (5.0 </a:t>
            </a:r>
            <a:r>
              <a:rPr lang="en-US" sz="1600" dirty="0" err="1"/>
              <a:t>cr</a:t>
            </a:r>
            <a:r>
              <a:rPr lang="en-US" sz="1600" dirty="0"/>
              <a:t>)	</a:t>
            </a:r>
          </a:p>
          <a:p>
            <a:pPr marL="0" indent="0">
              <a:spcBef>
                <a:spcPts val="600"/>
              </a:spcBef>
              <a:spcAft>
                <a:spcPts val="300"/>
              </a:spcAft>
              <a:buNone/>
            </a:pPr>
            <a:r>
              <a:rPr lang="en-US" sz="1800" b="1" u="sng" dirty="0"/>
              <a:t>Computer Science</a:t>
            </a:r>
          </a:p>
          <a:p>
            <a:pPr marL="0" indent="0">
              <a:buNone/>
            </a:pPr>
            <a:r>
              <a:rPr lang="en-US" sz="1600" dirty="0"/>
              <a:t>CS 1121 - Introduction to Programming: Visual BASIC.NET (3.0 </a:t>
            </a:r>
            <a:r>
              <a:rPr lang="en-US" sz="1600" dirty="0" err="1"/>
              <a:t>cr</a:t>
            </a:r>
            <a:r>
              <a:rPr lang="en-US" sz="1600" dirty="0"/>
              <a:t>) </a:t>
            </a:r>
            <a:endParaRPr lang="en-US" sz="1600" dirty="0" smtClean="0"/>
          </a:p>
          <a:p>
            <a:pPr marL="0" indent="0">
              <a:buNone/>
            </a:pPr>
            <a:r>
              <a:rPr lang="en-US" sz="1600" b="1" i="1" dirty="0" smtClean="0"/>
              <a:t>or</a:t>
            </a:r>
            <a:r>
              <a:rPr lang="en-US" sz="1600" dirty="0" smtClean="0"/>
              <a:t> </a:t>
            </a:r>
            <a:r>
              <a:rPr lang="en-US" sz="1600" dirty="0"/>
              <a:t>CS 1411 - Introduction to Programming: Matlab (4.0 </a:t>
            </a:r>
            <a:r>
              <a:rPr lang="en-US" sz="1600" dirty="0" err="1"/>
              <a:t>cr</a:t>
            </a:r>
            <a:r>
              <a:rPr lang="en-US" sz="1600" dirty="0"/>
              <a:t>)	</a:t>
            </a:r>
          </a:p>
        </p:txBody>
      </p:sp>
      <p:sp>
        <p:nvSpPr>
          <p:cNvPr id="2" name="Content Placeholder 1"/>
          <p:cNvSpPr>
            <a:spLocks noGrp="1"/>
          </p:cNvSpPr>
          <p:nvPr>
            <p:ph sz="half" idx="2"/>
          </p:nvPr>
        </p:nvSpPr>
        <p:spPr>
          <a:xfrm>
            <a:off x="4572000" y="1981200"/>
            <a:ext cx="4114800" cy="4144963"/>
          </a:xfrm>
        </p:spPr>
        <p:txBody>
          <a:bodyPr>
            <a:normAutofit/>
          </a:bodyPr>
          <a:lstStyle/>
          <a:p>
            <a:pPr marL="0" indent="0">
              <a:spcBef>
                <a:spcPts val="600"/>
              </a:spcBef>
              <a:spcAft>
                <a:spcPts val="300"/>
              </a:spcAft>
              <a:buNone/>
            </a:pPr>
            <a:r>
              <a:rPr lang="en-US" sz="1800" b="1" u="sng" dirty="0"/>
              <a:t>Math</a:t>
            </a:r>
          </a:p>
          <a:p>
            <a:pPr marL="0" indent="0">
              <a:buNone/>
            </a:pPr>
            <a:r>
              <a:rPr lang="en-US" sz="1600" dirty="0" smtClean="0"/>
              <a:t>MATH</a:t>
            </a:r>
            <a:r>
              <a:rPr lang="en-US" sz="1600" dirty="0"/>
              <a:t> 1296 - Calculus I (5.0 </a:t>
            </a:r>
            <a:r>
              <a:rPr lang="en-US" sz="1600" dirty="0" err="1"/>
              <a:t>cr</a:t>
            </a:r>
            <a:r>
              <a:rPr lang="en-US" sz="1600" dirty="0"/>
              <a:t>) or MATH 1596 - Honors: Calculus I (5.0 </a:t>
            </a:r>
            <a:r>
              <a:rPr lang="en-US" sz="1600" dirty="0" err="1"/>
              <a:t>cr</a:t>
            </a:r>
            <a:r>
              <a:rPr lang="en-US" sz="1600" dirty="0"/>
              <a:t>)</a:t>
            </a:r>
          </a:p>
          <a:p>
            <a:pPr marL="0" indent="0">
              <a:buNone/>
            </a:pPr>
            <a:r>
              <a:rPr lang="en-US" sz="1600" dirty="0"/>
              <a:t>MATH 1297 - Calculus II (5.0 </a:t>
            </a:r>
            <a:r>
              <a:rPr lang="en-US" sz="1600" dirty="0" err="1"/>
              <a:t>cr</a:t>
            </a:r>
            <a:r>
              <a:rPr lang="en-US" sz="1600" dirty="0"/>
              <a:t>) or MATH 1597 - Honors: Calculus II (5.0 </a:t>
            </a:r>
            <a:r>
              <a:rPr lang="en-US" sz="1600" dirty="0" err="1"/>
              <a:t>cr</a:t>
            </a:r>
            <a:r>
              <a:rPr lang="en-US" sz="1600" dirty="0"/>
              <a:t>)</a:t>
            </a:r>
          </a:p>
          <a:p>
            <a:pPr marL="0" indent="0">
              <a:buNone/>
            </a:pPr>
            <a:r>
              <a:rPr lang="en-US" sz="1600" dirty="0"/>
              <a:t>MATH 3280 - Differential Equations w/Linear Algebra (4.0 </a:t>
            </a:r>
            <a:r>
              <a:rPr lang="en-US" sz="1600" dirty="0" err="1"/>
              <a:t>cr</a:t>
            </a:r>
            <a:r>
              <a:rPr lang="en-US" sz="1600" dirty="0"/>
              <a:t>)</a:t>
            </a:r>
          </a:p>
          <a:p>
            <a:pPr marL="0" indent="0">
              <a:spcBef>
                <a:spcPts val="600"/>
              </a:spcBef>
              <a:spcAft>
                <a:spcPts val="300"/>
              </a:spcAft>
              <a:buNone/>
            </a:pPr>
            <a:r>
              <a:rPr lang="en-US" sz="1800" b="1" u="sng" dirty="0"/>
              <a:t>Physics</a:t>
            </a:r>
          </a:p>
          <a:p>
            <a:pPr marL="0" indent="0">
              <a:buNone/>
            </a:pPr>
            <a:r>
              <a:rPr lang="en-US" sz="1600" dirty="0"/>
              <a:t>PHYS 2013 - General Physics I (4.0 </a:t>
            </a:r>
            <a:r>
              <a:rPr lang="en-US" sz="1600" dirty="0" err="1"/>
              <a:t>cr</a:t>
            </a:r>
            <a:r>
              <a:rPr lang="en-US" sz="1600" dirty="0"/>
              <a:t>) or PHYS 2017 - Honors: General Physics I (4.0 </a:t>
            </a:r>
            <a:r>
              <a:rPr lang="en-US" sz="1600" dirty="0" err="1"/>
              <a:t>cr</a:t>
            </a:r>
            <a:r>
              <a:rPr lang="en-US" sz="1600" dirty="0"/>
              <a:t>)</a:t>
            </a:r>
          </a:p>
          <a:p>
            <a:pPr marL="0" indent="0">
              <a:buNone/>
            </a:pPr>
            <a:r>
              <a:rPr lang="en-US" sz="1600" dirty="0"/>
              <a:t>PHYS 2014 - General Physics Lab I (1.0 </a:t>
            </a:r>
            <a:r>
              <a:rPr lang="en-US" sz="1600" dirty="0" err="1"/>
              <a:t>cr</a:t>
            </a:r>
            <a:r>
              <a:rPr lang="en-US" sz="1600" dirty="0"/>
              <a:t>)</a:t>
            </a:r>
          </a:p>
          <a:p>
            <a:pPr marL="0" indent="0">
              <a:spcBef>
                <a:spcPts val="600"/>
              </a:spcBef>
              <a:spcAft>
                <a:spcPts val="300"/>
              </a:spcAft>
              <a:buNone/>
            </a:pPr>
            <a:r>
              <a:rPr lang="en-US" sz="1800" b="1" u="sng" dirty="0"/>
              <a:t>Writing</a:t>
            </a:r>
          </a:p>
          <a:p>
            <a:pPr marL="0" indent="0">
              <a:buNone/>
            </a:pPr>
            <a:r>
              <a:rPr lang="en-US" sz="1600" dirty="0"/>
              <a:t>WRIT 1120 - College Writing (3.0 </a:t>
            </a:r>
            <a:r>
              <a:rPr lang="en-US" sz="1600" dirty="0" err="1"/>
              <a:t>cr</a:t>
            </a:r>
            <a:r>
              <a:rPr lang="en-US" sz="1600" dirty="0" smtClean="0"/>
              <a:t>)</a:t>
            </a:r>
            <a:endParaRPr lang="en-US" sz="1600" dirty="0"/>
          </a:p>
        </p:txBody>
      </p:sp>
      <p:sp>
        <p:nvSpPr>
          <p:cNvPr id="3" name="TextBox 2"/>
          <p:cNvSpPr txBox="1"/>
          <p:nvPr/>
        </p:nvSpPr>
        <p:spPr>
          <a:xfrm>
            <a:off x="457200" y="1219200"/>
            <a:ext cx="8229600" cy="646331"/>
          </a:xfrm>
          <a:prstGeom prst="rect">
            <a:avLst/>
          </a:prstGeom>
          <a:noFill/>
        </p:spPr>
        <p:txBody>
          <a:bodyPr wrap="square" rtlCol="0">
            <a:spAutoFit/>
          </a:bodyPr>
          <a:lstStyle/>
          <a:p>
            <a:pPr algn="ctr"/>
            <a:r>
              <a:rPr lang="en-US" b="1" dirty="0" smtClean="0"/>
              <a:t>Admission to the upper division B.S.C.E. program requires the following 11 classes with a cumulative GPA of 2.5 or better (and GPA of 2.0 overall)</a:t>
            </a:r>
            <a:endParaRPr lang="en-US" b="1" dirty="0"/>
          </a:p>
        </p:txBody>
      </p:sp>
    </p:spTree>
    <p:extLst>
      <p:ext uri="{BB962C8B-B14F-4D97-AF65-F5344CB8AC3E}">
        <p14:creationId xmlns:p14="http://schemas.microsoft.com/office/powerpoint/2010/main" val="376401398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When Courses Fill</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dirty="0" smtClean="0"/>
              <a:t>Get on the waitlist</a:t>
            </a:r>
          </a:p>
          <a:p>
            <a:r>
              <a:rPr lang="en-US" dirty="0" smtClean="0"/>
              <a:t>Auto-enrollment from the waitlist into open seats runs from the first day of open enrollment until the first day of classes. </a:t>
            </a:r>
          </a:p>
          <a:p>
            <a:r>
              <a:rPr lang="en-US" dirty="0"/>
              <a:t>Watch your email if you are on a waitlist.  If the system can not auto enroll </a:t>
            </a:r>
            <a:r>
              <a:rPr lang="en-US" dirty="0" smtClean="0"/>
              <a:t>you due to schedule conflict or other reason, the next person in line on the waitlist will be enrolled and you will get an  e</a:t>
            </a:r>
            <a:r>
              <a:rPr lang="en-US" dirty="0"/>
              <a:t>-mail asking you to fix the problem. </a:t>
            </a:r>
            <a:r>
              <a:rPr lang="en-US" dirty="0" smtClean="0"/>
              <a:t>You </a:t>
            </a:r>
            <a:r>
              <a:rPr lang="en-US" dirty="0"/>
              <a:t>will </a:t>
            </a:r>
            <a:r>
              <a:rPr lang="en-US" dirty="0" smtClean="0"/>
              <a:t>keep your position on the waitlist but will not </a:t>
            </a:r>
            <a:r>
              <a:rPr lang="en-US" dirty="0"/>
              <a:t>be enrolled until the </a:t>
            </a:r>
            <a:r>
              <a:rPr lang="en-US" dirty="0" smtClean="0"/>
              <a:t>conflict </a:t>
            </a:r>
            <a:r>
              <a:rPr lang="en-US" dirty="0"/>
              <a:t>is fixed</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Seminar Series</a:t>
            </a:r>
            <a:endParaRPr lang="en-US" dirty="0"/>
          </a:p>
        </p:txBody>
      </p:sp>
      <p:sp>
        <p:nvSpPr>
          <p:cNvPr id="7" name="Content Placeholder 6"/>
          <p:cNvSpPr>
            <a:spLocks noGrp="1"/>
          </p:cNvSpPr>
          <p:nvPr>
            <p:ph idx="1"/>
          </p:nvPr>
        </p:nvSpPr>
        <p:spPr>
          <a:xfrm>
            <a:off x="457200" y="1524000"/>
            <a:ext cx="8229600" cy="4800600"/>
          </a:xfrm>
        </p:spPr>
        <p:txBody>
          <a:bodyPr>
            <a:normAutofit/>
          </a:bodyPr>
          <a:lstStyle/>
          <a:p>
            <a:pPr marL="457200" lvl="1" indent="0">
              <a:buNone/>
            </a:pPr>
            <a:r>
              <a:rPr lang="en-US" dirty="0" smtClean="0"/>
              <a:t>CE Department Seminars:</a:t>
            </a:r>
          </a:p>
          <a:p>
            <a:pPr lvl="1">
              <a:buFont typeface="Wingdings" charset="2"/>
              <a:buChar char="§"/>
            </a:pPr>
            <a:r>
              <a:rPr lang="en-US" dirty="0" smtClean="0"/>
              <a:t>Scheduled on Friday from 1:00 PM – 1:50 in the High Bay Area approximately every two weeks.  Watch for the advertisement.  The speaker is selected because they are a professional in the field. There is pizza and beverages at each presentation.  </a:t>
            </a:r>
          </a:p>
          <a:p>
            <a:pPr lvl="1">
              <a:buFont typeface="Wingdings" charset="2"/>
              <a:buChar char="§"/>
            </a:pPr>
            <a:endParaRPr lang="en-US" dirty="0"/>
          </a:p>
          <a:p>
            <a:pPr lvl="1">
              <a:buFont typeface="Wingdings" charset="2"/>
              <a:buChar char="§"/>
            </a:pPr>
            <a:r>
              <a:rPr lang="en-US" dirty="0" smtClean="0"/>
              <a:t>Please feel free to join us, the seminars are presented for your development.</a:t>
            </a:r>
            <a:endParaRPr lang="en-US" dirty="0"/>
          </a:p>
        </p:txBody>
      </p:sp>
    </p:spTree>
    <p:extLst>
      <p:ext uri="{BB962C8B-B14F-4D97-AF65-F5344CB8AC3E}">
        <p14:creationId xmlns:p14="http://schemas.microsoft.com/office/powerpoint/2010/main" val="36300074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Opportunities to get involved </a:t>
            </a:r>
            <a:endParaRPr lang="en-US" dirty="0"/>
          </a:p>
        </p:txBody>
      </p:sp>
      <p:sp>
        <p:nvSpPr>
          <p:cNvPr id="3" name="Content Placeholder 2"/>
          <p:cNvSpPr>
            <a:spLocks noGrp="1"/>
          </p:cNvSpPr>
          <p:nvPr>
            <p:ph idx="1"/>
          </p:nvPr>
        </p:nvSpPr>
        <p:spPr/>
        <p:txBody>
          <a:bodyPr>
            <a:normAutofit fontScale="85000" lnSpcReduction="20000"/>
          </a:bodyPr>
          <a:lstStyle/>
          <a:p>
            <a:r>
              <a:rPr lang="en-US" dirty="0"/>
              <a:t>Undergraduate research</a:t>
            </a:r>
          </a:p>
          <a:p>
            <a:pPr lvl="1"/>
            <a:r>
              <a:rPr lang="en-US" dirty="0"/>
              <a:t>UROP program, 120 </a:t>
            </a:r>
            <a:r>
              <a:rPr lang="en-US" dirty="0" smtClean="0"/>
              <a:t>hours </a:t>
            </a:r>
            <a:r>
              <a:rPr lang="en-US" dirty="0"/>
              <a:t>of research with professor (October and February deadlines)</a:t>
            </a:r>
          </a:p>
          <a:p>
            <a:r>
              <a:rPr lang="en-US" dirty="0" smtClean="0"/>
              <a:t>Student groups</a:t>
            </a:r>
          </a:p>
          <a:p>
            <a:pPr lvl="1"/>
            <a:r>
              <a:rPr lang="en-US" dirty="0" smtClean="0"/>
              <a:t>American Concrete Institute </a:t>
            </a:r>
          </a:p>
          <a:p>
            <a:pPr lvl="1"/>
            <a:r>
              <a:rPr lang="en-US" dirty="0" smtClean="0"/>
              <a:t>American Society of Civil Engineers</a:t>
            </a:r>
          </a:p>
          <a:p>
            <a:pPr lvl="2"/>
            <a:r>
              <a:rPr lang="en-US" dirty="0" err="1" smtClean="0"/>
              <a:t>GeoWall</a:t>
            </a:r>
            <a:endParaRPr lang="en-US" dirty="0" smtClean="0"/>
          </a:p>
          <a:p>
            <a:pPr lvl="2"/>
            <a:r>
              <a:rPr lang="en-US" dirty="0" smtClean="0"/>
              <a:t>Concrete Canoe</a:t>
            </a:r>
          </a:p>
          <a:p>
            <a:pPr lvl="1"/>
            <a:r>
              <a:rPr lang="en-US" dirty="0" smtClean="0"/>
              <a:t>Society of Mining Engineers</a:t>
            </a:r>
          </a:p>
          <a:p>
            <a:pPr lvl="1"/>
            <a:r>
              <a:rPr lang="en-US" dirty="0" smtClean="0"/>
              <a:t>Society of Women Engineers</a:t>
            </a:r>
          </a:p>
          <a:p>
            <a:pPr lvl="1"/>
            <a:r>
              <a:rPr lang="en-US" dirty="0" smtClean="0"/>
              <a:t>Tau Beta Pi</a:t>
            </a:r>
          </a:p>
          <a:p>
            <a:pPr lvl="1"/>
            <a:r>
              <a:rPr lang="en-US" dirty="0" err="1"/>
              <a:t>UMD</a:t>
            </a:r>
            <a:r>
              <a:rPr lang="en-US" dirty="0"/>
              <a:t> Veterans </a:t>
            </a:r>
            <a:r>
              <a:rPr lang="en-US" dirty="0" smtClean="0"/>
              <a:t>Club</a:t>
            </a:r>
          </a:p>
          <a:p>
            <a:endParaRPr lang="en-US" dirty="0" smtClean="0"/>
          </a:p>
        </p:txBody>
      </p:sp>
    </p:spTree>
    <p:extLst>
      <p:ext uri="{BB962C8B-B14F-4D97-AF65-F5344CB8AC3E}">
        <p14:creationId xmlns:p14="http://schemas.microsoft.com/office/powerpoint/2010/main" val="13241589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Internships/Scholarships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Opportunities are emailed to the Civil Engineering student list, posted on CE website, and listed on GoldPass (through UMD Career Services)</a:t>
            </a:r>
          </a:p>
          <a:p>
            <a:r>
              <a:rPr lang="en-US" dirty="0" smtClean="0"/>
              <a:t>Summer internship tips</a:t>
            </a:r>
          </a:p>
          <a:p>
            <a:pPr lvl="1"/>
            <a:r>
              <a:rPr lang="en-US" dirty="0" smtClean="0"/>
              <a:t>Try to do an internship or co-op before you graduate</a:t>
            </a:r>
          </a:p>
          <a:p>
            <a:pPr lvl="1"/>
            <a:r>
              <a:rPr lang="en-US" dirty="0" smtClean="0"/>
              <a:t>Remember that you’re representing UMD and the Civil Engineering Department</a:t>
            </a:r>
            <a:endParaRPr lang="en-US" dirty="0"/>
          </a:p>
          <a:p>
            <a:pPr lvl="1"/>
            <a:r>
              <a:rPr lang="en-US" dirty="0"/>
              <a:t>T</a:t>
            </a:r>
            <a:r>
              <a:rPr lang="en-US" dirty="0" smtClean="0"/>
              <a:t>he Civil Engineering community is tightly knit, so be very careful to not burn bridges (for yourself, future interns, or the department)</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Career Fairs</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US" dirty="0" smtClean="0"/>
              <a:t>UMD E</a:t>
            </a:r>
            <a:r>
              <a:rPr lang="en-US" dirty="0" smtClean="0"/>
              <a:t>-Fest Career Fairs in September and February</a:t>
            </a:r>
          </a:p>
          <a:p>
            <a:r>
              <a:rPr lang="en-US" dirty="0" smtClean="0"/>
              <a:t>The Civil </a:t>
            </a:r>
            <a:r>
              <a:rPr lang="en-US" dirty="0" smtClean="0"/>
              <a:t>Engineering Career Fair </a:t>
            </a:r>
            <a:r>
              <a:rPr lang="en-US" dirty="0" smtClean="0"/>
              <a:t>is held in February</a:t>
            </a:r>
            <a:endParaRPr lang="en-US" dirty="0" smtClean="0"/>
          </a:p>
          <a:p>
            <a:pPr lvl="1"/>
            <a:r>
              <a:rPr lang="en-US" dirty="0" smtClean="0"/>
              <a:t>All </a:t>
            </a:r>
            <a:r>
              <a:rPr lang="en-US" dirty="0"/>
              <a:t>CE students (Freshman through Grad students) should plan to </a:t>
            </a:r>
            <a:r>
              <a:rPr lang="en-US" dirty="0" smtClean="0"/>
              <a:t>attend</a:t>
            </a:r>
          </a:p>
          <a:p>
            <a:r>
              <a:rPr lang="en-US" dirty="0" smtClean="0"/>
              <a:t>Use Career Services resources for preparation</a:t>
            </a:r>
          </a:p>
          <a:p>
            <a:pPr lvl="1"/>
            <a:r>
              <a:rPr lang="en-US" dirty="0" smtClean="0"/>
              <a:t>Workshops</a:t>
            </a:r>
          </a:p>
          <a:p>
            <a:pPr lvl="1"/>
            <a:r>
              <a:rPr lang="en-US" dirty="0" smtClean="0"/>
              <a:t>Online Handbook</a:t>
            </a:r>
          </a:p>
          <a:p>
            <a:pPr lvl="1"/>
            <a:r>
              <a:rPr lang="en-US" dirty="0" smtClean="0"/>
              <a:t>Drop-in help</a:t>
            </a:r>
          </a:p>
          <a:p>
            <a:endParaRPr lang="en-US" dirty="0" smtClean="0"/>
          </a:p>
        </p:txBody>
      </p:sp>
    </p:spTree>
    <p:extLst>
      <p:ext uri="{BB962C8B-B14F-4D97-AF65-F5344CB8AC3E}">
        <p14:creationId xmlns:p14="http://schemas.microsoft.com/office/powerpoint/2010/main" val="30051993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Graduate Programs</a:t>
            </a:r>
            <a:endParaRPr lang="en-US" dirty="0"/>
          </a:p>
        </p:txBody>
      </p:sp>
      <p:sp>
        <p:nvSpPr>
          <p:cNvPr id="3" name="Content Placeholder 2"/>
          <p:cNvSpPr>
            <a:spLocks noGrp="1"/>
          </p:cNvSpPr>
          <p:nvPr>
            <p:ph idx="1"/>
          </p:nvPr>
        </p:nvSpPr>
        <p:spPr>
          <a:xfrm>
            <a:off x="457200" y="990600"/>
            <a:ext cx="8229600" cy="5410200"/>
          </a:xfrm>
        </p:spPr>
        <p:txBody>
          <a:bodyPr>
            <a:normAutofit fontScale="85000" lnSpcReduction="10000"/>
          </a:bodyPr>
          <a:lstStyle/>
          <a:p>
            <a:r>
              <a:rPr lang="en-US" dirty="0" smtClean="0"/>
              <a:t>Master of Science</a:t>
            </a:r>
          </a:p>
          <a:p>
            <a:pPr lvl="1"/>
            <a:r>
              <a:rPr lang="en-US" dirty="0" smtClean="0"/>
              <a:t>Plan A (with Thesis) </a:t>
            </a:r>
          </a:p>
          <a:p>
            <a:pPr lvl="2"/>
            <a:r>
              <a:rPr lang="en-US" dirty="0" smtClean="0"/>
              <a:t>Approximately </a:t>
            </a:r>
            <a:r>
              <a:rPr lang="en-US" dirty="0" smtClean="0"/>
              <a:t>2 </a:t>
            </a:r>
            <a:r>
              <a:rPr lang="en-US" dirty="0" smtClean="0"/>
              <a:t>years after BS </a:t>
            </a:r>
          </a:p>
          <a:p>
            <a:pPr lvl="2"/>
            <a:r>
              <a:rPr lang="en-US" dirty="0" smtClean="0"/>
              <a:t>20 course credits , 10 thesis credits </a:t>
            </a:r>
          </a:p>
          <a:p>
            <a:pPr lvl="2"/>
            <a:r>
              <a:rPr lang="en-US" dirty="0" smtClean="0"/>
              <a:t>Plan B (Project) </a:t>
            </a:r>
          </a:p>
          <a:p>
            <a:pPr lvl="2"/>
            <a:r>
              <a:rPr lang="en-US" dirty="0" smtClean="0"/>
              <a:t>Approximately 1 </a:t>
            </a:r>
            <a:r>
              <a:rPr lang="en-US" dirty="0" smtClean="0"/>
              <a:t>year after BS</a:t>
            </a:r>
            <a:endParaRPr lang="en-US" dirty="0"/>
          </a:p>
          <a:p>
            <a:pPr lvl="2"/>
            <a:r>
              <a:rPr lang="en-US" dirty="0" smtClean="0"/>
              <a:t>24 </a:t>
            </a:r>
            <a:r>
              <a:rPr lang="en-US" dirty="0"/>
              <a:t>course credits , </a:t>
            </a:r>
            <a:r>
              <a:rPr lang="en-US" dirty="0" smtClean="0"/>
              <a:t>3 project prep credits </a:t>
            </a:r>
            <a:r>
              <a:rPr lang="en-US" dirty="0"/>
              <a:t>, </a:t>
            </a:r>
            <a:r>
              <a:rPr lang="en-US" dirty="0" smtClean="0"/>
              <a:t>3 </a:t>
            </a:r>
            <a:r>
              <a:rPr lang="en-US" dirty="0"/>
              <a:t>project </a:t>
            </a:r>
            <a:r>
              <a:rPr lang="en-US" dirty="0" smtClean="0"/>
              <a:t>credits </a:t>
            </a:r>
          </a:p>
          <a:p>
            <a:r>
              <a:rPr lang="en-US" dirty="0" smtClean="0"/>
              <a:t>Integrated MS (IUG Program)</a:t>
            </a:r>
          </a:p>
          <a:p>
            <a:pPr lvl="1"/>
            <a:r>
              <a:rPr lang="en-US" dirty="0" smtClean="0"/>
              <a:t>Early admit to MS Plan B program with ability to double count up to 9 credits in both your BS &amp; MS</a:t>
            </a:r>
          </a:p>
          <a:p>
            <a:pPr lvl="1"/>
            <a:r>
              <a:rPr lang="en-US" dirty="0" smtClean="0"/>
              <a:t>3.35/4.00 GPA required for </a:t>
            </a:r>
            <a:r>
              <a:rPr lang="en-US" dirty="0" err="1" smtClean="0"/>
              <a:t>IUG</a:t>
            </a:r>
            <a:r>
              <a:rPr lang="en-US" dirty="0" smtClean="0"/>
              <a:t> option</a:t>
            </a:r>
          </a:p>
          <a:p>
            <a:r>
              <a:rPr lang="en-US" dirty="0" smtClean="0"/>
              <a:t>Speak with your advisor, Dr. Carlos Carranza-Torres (Director of Graduate Studies), and other professors EARLY if you are considering an MS </a:t>
            </a:r>
            <a:r>
              <a:rPr lang="en-US" dirty="0" smtClean="0"/>
              <a:t>degree</a:t>
            </a:r>
            <a:endParaRPr lang="en-US" dirty="0" smtClean="0"/>
          </a:p>
          <a:p>
            <a:pPr lvl="1">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ry View.jpg"/>
          <p:cNvPicPr>
            <a:picLocks noChangeAspect="1"/>
          </p:cNvPicPr>
          <p:nvPr/>
        </p:nvPicPr>
        <p:blipFill>
          <a:blip r:embed="rId3" cstate="print"/>
          <a:stretch>
            <a:fillRect/>
          </a:stretch>
        </p:blipFill>
        <p:spPr>
          <a:xfrm>
            <a:off x="0" y="0"/>
            <a:ext cx="9144000" cy="6858000"/>
          </a:xfrm>
          <a:prstGeom prst="rect">
            <a:avLst/>
          </a:prstGeom>
        </p:spPr>
      </p:pic>
      <p:sp>
        <p:nvSpPr>
          <p:cNvPr id="6" name="TextBox 5"/>
          <p:cNvSpPr txBox="1"/>
          <p:nvPr/>
        </p:nvSpPr>
        <p:spPr>
          <a:xfrm>
            <a:off x="4419600" y="1981200"/>
            <a:ext cx="3064075" cy="769441"/>
          </a:xfrm>
          <a:prstGeom prst="rect">
            <a:avLst/>
          </a:prstGeom>
          <a:noFill/>
        </p:spPr>
        <p:txBody>
          <a:bodyPr wrap="square" rtlCol="0">
            <a:spAutoFit/>
          </a:bodyPr>
          <a:lstStyle/>
          <a:p>
            <a:r>
              <a:rPr lang="en-US" sz="4400" dirty="0" smtClean="0">
                <a:solidFill>
                  <a:schemeClr val="bg1"/>
                </a:solidFill>
              </a:rPr>
              <a:t>Questions?</a:t>
            </a:r>
            <a:endParaRPr lang="en-US" sz="44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3600" dirty="0"/>
              <a:t>Program Requirements </a:t>
            </a:r>
            <a:r>
              <a:rPr lang="en-US" sz="3600" dirty="0" smtClean="0"/>
              <a:t>– </a:t>
            </a:r>
            <a:r>
              <a:rPr lang="en-US" sz="2400" dirty="0" smtClean="0"/>
              <a:t>Spring 2017 or earlier</a:t>
            </a:r>
            <a:endParaRPr lang="en-US" sz="3200" dirty="0"/>
          </a:p>
        </p:txBody>
      </p:sp>
      <p:sp>
        <p:nvSpPr>
          <p:cNvPr id="6" name="Content Placeholder 5"/>
          <p:cNvSpPr txBox="1">
            <a:spLocks noGrp="1"/>
          </p:cNvSpPr>
          <p:nvPr>
            <p:ph sz="half" idx="1"/>
          </p:nvPr>
        </p:nvSpPr>
        <p:spPr>
          <a:xfrm>
            <a:off x="457200" y="1600200"/>
            <a:ext cx="4038600" cy="4628960"/>
          </a:xfrm>
          <a:prstGeom prst="rect">
            <a:avLst/>
          </a:prstGeom>
          <a:noFill/>
        </p:spPr>
        <p:txBody>
          <a:bodyPr wrap="square" rtlCol="0">
            <a:spAutoFit/>
          </a:bodyPr>
          <a:lstStyle/>
          <a:p>
            <a:pPr marL="0" indent="0">
              <a:buNone/>
            </a:pPr>
            <a:r>
              <a:rPr lang="en-US" sz="2200" b="1" u="sng" dirty="0" smtClean="0"/>
              <a:t>BSCE Major Requirements </a:t>
            </a:r>
          </a:p>
          <a:p>
            <a:pPr marL="0" indent="0">
              <a:buNone/>
            </a:pPr>
            <a:r>
              <a:rPr lang="en-US" sz="1600" dirty="0"/>
              <a:t>(41 Credits</a:t>
            </a:r>
            <a:r>
              <a:rPr lang="en-US" sz="1600" dirty="0" smtClean="0"/>
              <a:t>)</a:t>
            </a:r>
          </a:p>
          <a:p>
            <a:pPr marL="0" indent="0">
              <a:buNone/>
            </a:pPr>
            <a:endParaRPr lang="en-US" sz="600" b="1" dirty="0" smtClean="0"/>
          </a:p>
          <a:p>
            <a:pPr marL="0" indent="0">
              <a:buNone/>
            </a:pPr>
            <a:r>
              <a:rPr lang="en-US" sz="1600" b="1" dirty="0" smtClean="0"/>
              <a:t>CE</a:t>
            </a:r>
            <a:r>
              <a:rPr lang="en-US" sz="1600" b="1" dirty="0" smtClean="0"/>
              <a:t> 2425 - Geologic </a:t>
            </a:r>
            <a:r>
              <a:rPr lang="en-US" sz="1600" b="1" dirty="0" smtClean="0"/>
              <a:t>Principles* (</a:t>
            </a:r>
            <a:r>
              <a:rPr lang="en-US" sz="1600" b="1" dirty="0" smtClean="0"/>
              <a:t>4 </a:t>
            </a:r>
            <a:r>
              <a:rPr lang="en-US" sz="1600" b="1" dirty="0" err="1" smtClean="0"/>
              <a:t>cr</a:t>
            </a:r>
            <a:r>
              <a:rPr lang="en-US" sz="1600" b="1" dirty="0" smtClean="0"/>
              <a:t>)</a:t>
            </a:r>
            <a:r>
              <a:rPr lang="en-US" sz="1400" i="1" dirty="0"/>
              <a:t> </a:t>
            </a:r>
            <a:endParaRPr lang="en-US" sz="1400" i="1" dirty="0" smtClean="0"/>
          </a:p>
          <a:p>
            <a:pPr marL="0" indent="0">
              <a:buNone/>
            </a:pPr>
            <a:r>
              <a:rPr lang="en-US" sz="1400" i="1" dirty="0" smtClean="0"/>
              <a:t>       (*last offered </a:t>
            </a:r>
            <a:r>
              <a:rPr lang="en-US" sz="1400" i="1" dirty="0" smtClean="0"/>
              <a:t> Spring 2016) </a:t>
            </a:r>
            <a:r>
              <a:rPr lang="en-US" sz="1400" i="1" dirty="0" smtClean="0"/>
              <a:t>	</a:t>
            </a:r>
            <a:endParaRPr lang="en-US" sz="1400" i="1" dirty="0" smtClean="0"/>
          </a:p>
          <a:p>
            <a:pPr marL="0" indent="0">
              <a:buNone/>
            </a:pPr>
            <a:r>
              <a:rPr lang="en-US" sz="1600" dirty="0" smtClean="0"/>
              <a:t>CE</a:t>
            </a:r>
            <a:r>
              <a:rPr lang="en-US" sz="1600" dirty="0"/>
              <a:t> 3015 - CAD &amp; Engineering Drawing (3 </a:t>
            </a:r>
            <a:r>
              <a:rPr lang="en-US" sz="1600" dirty="0" err="1"/>
              <a:t>cr</a:t>
            </a:r>
            <a:r>
              <a:rPr lang="en-US" sz="1600" dirty="0"/>
              <a:t>)	</a:t>
            </a:r>
          </a:p>
          <a:p>
            <a:pPr marL="0" indent="0">
              <a:buNone/>
            </a:pPr>
            <a:r>
              <a:rPr lang="en-US" sz="1600" dirty="0"/>
              <a:t>CE 3016 - Surveying (2 </a:t>
            </a:r>
            <a:r>
              <a:rPr lang="en-US" sz="1600" dirty="0" err="1"/>
              <a:t>cr</a:t>
            </a:r>
            <a:r>
              <a:rPr lang="en-US" sz="1600" dirty="0"/>
              <a:t>)		</a:t>
            </a:r>
          </a:p>
          <a:p>
            <a:pPr marL="0" indent="0">
              <a:buNone/>
            </a:pPr>
            <a:r>
              <a:rPr lang="en-US" sz="1600" dirty="0"/>
              <a:t>CE 3025 - Environmental Engineering (3 </a:t>
            </a:r>
            <a:r>
              <a:rPr lang="en-US" sz="1600" dirty="0" err="1"/>
              <a:t>cr</a:t>
            </a:r>
            <a:r>
              <a:rPr lang="en-US" sz="1600" dirty="0" smtClean="0"/>
              <a:t>)</a:t>
            </a:r>
            <a:endParaRPr lang="en-US" sz="1600" dirty="0"/>
          </a:p>
          <a:p>
            <a:pPr marL="0" indent="0">
              <a:buNone/>
            </a:pPr>
            <a:r>
              <a:rPr lang="en-US" sz="1600" dirty="0" smtClean="0"/>
              <a:t>CE</a:t>
            </a:r>
            <a:r>
              <a:rPr lang="en-US" sz="1600" dirty="0"/>
              <a:t> 3026 - Project Management (3 </a:t>
            </a:r>
            <a:r>
              <a:rPr lang="en-US" sz="1600" dirty="0" err="1"/>
              <a:t>cr</a:t>
            </a:r>
            <a:r>
              <a:rPr lang="en-US" sz="1600" dirty="0"/>
              <a:t>)	</a:t>
            </a:r>
          </a:p>
          <a:p>
            <a:pPr marL="0" indent="0">
              <a:buNone/>
            </a:pPr>
            <a:r>
              <a:rPr lang="en-US" sz="1600" dirty="0"/>
              <a:t>CE 3027 - Infrastructure Materials (4 </a:t>
            </a:r>
            <a:r>
              <a:rPr lang="en-US" sz="1600" dirty="0" err="1"/>
              <a:t>cr</a:t>
            </a:r>
            <a:r>
              <a:rPr lang="en-US" sz="1600" dirty="0" smtClean="0"/>
              <a:t>)</a:t>
            </a:r>
            <a:endParaRPr lang="en-US" sz="1600" dirty="0"/>
          </a:p>
          <a:p>
            <a:pPr marL="0" indent="0">
              <a:buNone/>
            </a:pPr>
            <a:r>
              <a:rPr lang="en-US" sz="1600" dirty="0" smtClean="0"/>
              <a:t>CE</a:t>
            </a:r>
            <a:r>
              <a:rPr lang="en-US" sz="1600" dirty="0"/>
              <a:t> 3115 - Structural Analysis (3 </a:t>
            </a:r>
            <a:r>
              <a:rPr lang="en-US" sz="1600" dirty="0" err="1"/>
              <a:t>cr</a:t>
            </a:r>
            <a:r>
              <a:rPr lang="en-US" sz="1600" dirty="0"/>
              <a:t>)	</a:t>
            </a:r>
            <a:endParaRPr lang="en-US" sz="1600" dirty="0" smtClean="0"/>
          </a:p>
          <a:p>
            <a:pPr marL="0" indent="0">
              <a:buNone/>
            </a:pPr>
            <a:r>
              <a:rPr lang="en-US" sz="1600" dirty="0" smtClean="0"/>
              <a:t>CE</a:t>
            </a:r>
            <a:r>
              <a:rPr lang="en-US" sz="1600" dirty="0"/>
              <a:t> 3221 - Fluid Mechanics (3 </a:t>
            </a:r>
            <a:r>
              <a:rPr lang="en-US" sz="1600" dirty="0" err="1"/>
              <a:t>cr</a:t>
            </a:r>
            <a:r>
              <a:rPr lang="en-US" sz="1600" dirty="0"/>
              <a:t>)	</a:t>
            </a:r>
            <a:endParaRPr lang="en-US" sz="1600" dirty="0" smtClean="0"/>
          </a:p>
          <a:p>
            <a:pPr marL="0" indent="0">
              <a:buNone/>
            </a:pPr>
            <a:r>
              <a:rPr lang="en-US" sz="1600" dirty="0" smtClean="0"/>
              <a:t>CE</a:t>
            </a:r>
            <a:r>
              <a:rPr lang="en-US" sz="1600" dirty="0"/>
              <a:t> 3225 - Hydraulics and Hydrology (4 </a:t>
            </a:r>
            <a:r>
              <a:rPr lang="en-US" sz="1600" dirty="0" err="1"/>
              <a:t>cr</a:t>
            </a:r>
            <a:r>
              <a:rPr lang="en-US" sz="1600" dirty="0" smtClean="0"/>
              <a:t>)</a:t>
            </a:r>
            <a:endParaRPr lang="en-US" sz="1600" dirty="0"/>
          </a:p>
          <a:p>
            <a:pPr marL="0" indent="0">
              <a:buNone/>
            </a:pPr>
            <a:r>
              <a:rPr lang="en-US" sz="1600" dirty="0" smtClean="0"/>
              <a:t>CE</a:t>
            </a:r>
            <a:r>
              <a:rPr lang="en-US" sz="1600" dirty="0"/>
              <a:t> 3316 - Transportation Engineering (4 </a:t>
            </a:r>
            <a:r>
              <a:rPr lang="en-US" sz="1600" dirty="0" err="1" smtClean="0"/>
              <a:t>cr</a:t>
            </a:r>
            <a:r>
              <a:rPr lang="en-US" sz="1600" dirty="0" smtClean="0"/>
              <a:t>)</a:t>
            </a:r>
            <a:endParaRPr lang="en-US" sz="1600" dirty="0"/>
          </a:p>
          <a:p>
            <a:pPr marL="0" indent="0">
              <a:buNone/>
            </a:pPr>
            <a:r>
              <a:rPr lang="en-US" sz="1600" dirty="0" smtClean="0"/>
              <a:t>CE</a:t>
            </a:r>
            <a:r>
              <a:rPr lang="en-US" sz="1600" dirty="0"/>
              <a:t> 3426 - Soil Mechanics (4 </a:t>
            </a:r>
            <a:r>
              <a:rPr lang="en-US" sz="1600" dirty="0" err="1"/>
              <a:t>cr</a:t>
            </a:r>
            <a:r>
              <a:rPr lang="en-US" sz="1600" dirty="0" smtClean="0"/>
              <a:t>)</a:t>
            </a:r>
          </a:p>
          <a:p>
            <a:pPr marL="0" indent="0">
              <a:buNone/>
            </a:pPr>
            <a:r>
              <a:rPr lang="en-US" sz="1600" dirty="0" smtClean="0"/>
              <a:t>CE</a:t>
            </a:r>
            <a:r>
              <a:rPr lang="en-US" sz="1600" dirty="0"/>
              <a:t> 4255 - Senior Design (4 </a:t>
            </a:r>
            <a:r>
              <a:rPr lang="en-US" sz="1600" dirty="0" err="1"/>
              <a:t>cr</a:t>
            </a:r>
            <a:r>
              <a:rPr lang="en-US" sz="1600" dirty="0" smtClean="0"/>
              <a:t>)</a:t>
            </a:r>
            <a:endParaRPr lang="en-US" sz="2400" b="1" dirty="0"/>
          </a:p>
        </p:txBody>
      </p:sp>
      <p:sp>
        <p:nvSpPr>
          <p:cNvPr id="2" name="Content Placeholder 1"/>
          <p:cNvSpPr>
            <a:spLocks noGrp="1"/>
          </p:cNvSpPr>
          <p:nvPr>
            <p:ph sz="half" idx="2"/>
          </p:nvPr>
        </p:nvSpPr>
        <p:spPr>
          <a:xfrm>
            <a:off x="4572000" y="1600200"/>
            <a:ext cx="4114800" cy="4373563"/>
          </a:xfrm>
        </p:spPr>
        <p:txBody>
          <a:bodyPr>
            <a:normAutofit/>
          </a:bodyPr>
          <a:lstStyle/>
          <a:p>
            <a:pPr marL="0" indent="0">
              <a:buNone/>
            </a:pPr>
            <a:r>
              <a:rPr lang="en-US" sz="2200" b="1" u="sng" dirty="0"/>
              <a:t>Additional BSCE Requirements</a:t>
            </a:r>
          </a:p>
          <a:p>
            <a:pPr marL="0" indent="0">
              <a:buNone/>
            </a:pPr>
            <a:r>
              <a:rPr lang="en-US" sz="1600" dirty="0"/>
              <a:t>(21 Credits</a:t>
            </a:r>
            <a:r>
              <a:rPr lang="en-US" sz="1600" dirty="0" smtClean="0"/>
              <a:t>)</a:t>
            </a:r>
          </a:p>
          <a:p>
            <a:pPr marL="0" indent="0">
              <a:buNone/>
            </a:pPr>
            <a:endParaRPr lang="en-US" sz="600" dirty="0" smtClean="0"/>
          </a:p>
          <a:p>
            <a:pPr marL="0" indent="0">
              <a:buNone/>
            </a:pPr>
            <a:r>
              <a:rPr lang="en-US" sz="1600" dirty="0"/>
              <a:t>COMM 1112 - Public Speaking (3 </a:t>
            </a:r>
            <a:r>
              <a:rPr lang="en-US" sz="1600" dirty="0" err="1"/>
              <a:t>cr</a:t>
            </a:r>
            <a:r>
              <a:rPr lang="en-US" sz="1600" dirty="0"/>
              <a:t>)</a:t>
            </a:r>
          </a:p>
          <a:p>
            <a:pPr marL="0" indent="0">
              <a:buNone/>
            </a:pPr>
            <a:r>
              <a:rPr lang="en-US" sz="1600" dirty="0"/>
              <a:t>MATH 3298 - Calculus III (4 </a:t>
            </a:r>
            <a:r>
              <a:rPr lang="en-US" sz="1600" dirty="0" err="1"/>
              <a:t>cr</a:t>
            </a:r>
            <a:r>
              <a:rPr lang="en-US" sz="1600" dirty="0"/>
              <a:t>)</a:t>
            </a:r>
          </a:p>
          <a:p>
            <a:pPr marL="0" indent="0">
              <a:buNone/>
            </a:pPr>
            <a:r>
              <a:rPr lang="en-US" sz="1600" dirty="0"/>
              <a:t>STAT 3411 - Engineering Statistics (3 </a:t>
            </a:r>
            <a:r>
              <a:rPr lang="en-US" sz="1600" dirty="0" err="1"/>
              <a:t>cr</a:t>
            </a:r>
            <a:r>
              <a:rPr lang="en-US" sz="1600" dirty="0"/>
              <a:t>)</a:t>
            </a:r>
          </a:p>
          <a:p>
            <a:pPr marL="0" indent="0">
              <a:buNone/>
            </a:pPr>
            <a:r>
              <a:rPr lang="en-US" sz="1600" dirty="0"/>
              <a:t>PHYS 2015 - General Physics II (4 </a:t>
            </a:r>
            <a:r>
              <a:rPr lang="en-US" sz="1600" dirty="0" err="1"/>
              <a:t>cr</a:t>
            </a:r>
            <a:r>
              <a:rPr lang="en-US" sz="1600" dirty="0"/>
              <a:t>)</a:t>
            </a:r>
          </a:p>
          <a:p>
            <a:pPr marL="0" indent="0">
              <a:buNone/>
            </a:pPr>
            <a:r>
              <a:rPr lang="en-US" sz="1600" dirty="0"/>
              <a:t>PHYS 2016 - General Physics Lab II (1 </a:t>
            </a:r>
            <a:r>
              <a:rPr lang="en-US" sz="1600" dirty="0" err="1"/>
              <a:t>cr</a:t>
            </a:r>
            <a:r>
              <a:rPr lang="en-US" sz="1600" dirty="0"/>
              <a:t>)</a:t>
            </a:r>
          </a:p>
          <a:p>
            <a:pPr marL="0" indent="0">
              <a:buNone/>
            </a:pPr>
            <a:r>
              <a:rPr lang="en-US" sz="1600" dirty="0"/>
              <a:t>WRIT 31xx - </a:t>
            </a:r>
            <a:r>
              <a:rPr lang="en-US" sz="1600" dirty="0" err="1"/>
              <a:t>Adv</a:t>
            </a:r>
            <a:r>
              <a:rPr lang="en-US" sz="1600" dirty="0"/>
              <a:t> Writ (3 </a:t>
            </a:r>
            <a:r>
              <a:rPr lang="en-US" sz="1600" dirty="0" err="1"/>
              <a:t>cr</a:t>
            </a:r>
            <a:r>
              <a:rPr lang="en-US" sz="1600" dirty="0"/>
              <a:t>)</a:t>
            </a:r>
          </a:p>
          <a:p>
            <a:pPr marL="0" indent="0">
              <a:buNone/>
            </a:pPr>
            <a:r>
              <a:rPr lang="en-US" sz="1600" dirty="0"/>
              <a:t>ECON 1022 - Principles of Economics: Macro (3 </a:t>
            </a:r>
            <a:r>
              <a:rPr lang="en-US" sz="1600" dirty="0" err="1"/>
              <a:t>cr</a:t>
            </a:r>
            <a:r>
              <a:rPr lang="en-US" sz="1600" dirty="0" smtClean="0"/>
              <a:t>) </a:t>
            </a:r>
            <a:r>
              <a:rPr lang="en-US" sz="1600" b="1" i="1" dirty="0" smtClean="0"/>
              <a:t>OR</a:t>
            </a:r>
            <a:r>
              <a:rPr lang="en-US" sz="1600" dirty="0" smtClean="0"/>
              <a:t> </a:t>
            </a:r>
            <a:r>
              <a:rPr lang="en-US" sz="1600" dirty="0"/>
              <a:t>ECON 1023 - Principles of Economics: Micro (3 </a:t>
            </a:r>
            <a:r>
              <a:rPr lang="en-US" sz="1600" dirty="0" err="1"/>
              <a:t>cr</a:t>
            </a:r>
            <a:r>
              <a:rPr lang="en-US" sz="1600" dirty="0"/>
              <a:t>)</a:t>
            </a:r>
          </a:p>
          <a:p>
            <a:pPr marL="0" indent="0">
              <a:buNone/>
            </a:pPr>
            <a:endParaRPr lang="en-US" sz="1600" dirty="0"/>
          </a:p>
        </p:txBody>
      </p:sp>
      <p:sp>
        <p:nvSpPr>
          <p:cNvPr id="3" name="TextBox 2"/>
          <p:cNvSpPr txBox="1"/>
          <p:nvPr/>
        </p:nvSpPr>
        <p:spPr>
          <a:xfrm>
            <a:off x="457200" y="1219200"/>
            <a:ext cx="8229600" cy="369332"/>
          </a:xfrm>
          <a:prstGeom prst="rect">
            <a:avLst/>
          </a:prstGeom>
          <a:noFill/>
        </p:spPr>
        <p:txBody>
          <a:bodyPr wrap="square" rtlCol="0">
            <a:spAutoFit/>
          </a:bodyPr>
          <a:lstStyle/>
          <a:p>
            <a:pPr algn="ctr"/>
            <a:r>
              <a:rPr lang="en-US" b="1" dirty="0" smtClean="0"/>
              <a:t>A grade of C</a:t>
            </a:r>
            <a:r>
              <a:rPr lang="en-US" b="1" dirty="0"/>
              <a:t>- or better is required in all Civil Engineering courses</a:t>
            </a:r>
          </a:p>
        </p:txBody>
      </p:sp>
    </p:spTree>
    <p:extLst>
      <p:ext uri="{BB962C8B-B14F-4D97-AF65-F5344CB8AC3E}">
        <p14:creationId xmlns:p14="http://schemas.microsoft.com/office/powerpoint/2010/main" val="36765028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458200" cy="1143000"/>
          </a:xfrm>
        </p:spPr>
        <p:txBody>
          <a:bodyPr>
            <a:normAutofit fontScale="90000"/>
          </a:bodyPr>
          <a:lstStyle/>
          <a:p>
            <a:r>
              <a:rPr lang="en-US" dirty="0"/>
              <a:t>Program Requirements </a:t>
            </a:r>
            <a:r>
              <a:rPr lang="en-US" sz="3100" dirty="0" smtClean="0"/>
              <a:t>- n</a:t>
            </a:r>
            <a:r>
              <a:rPr lang="en-US" sz="3100" dirty="0" smtClean="0"/>
              <a:t>ew catalog Fall 2017</a:t>
            </a:r>
            <a:endParaRPr lang="en-US" sz="3100" dirty="0"/>
          </a:p>
        </p:txBody>
      </p:sp>
      <p:sp>
        <p:nvSpPr>
          <p:cNvPr id="6" name="Content Placeholder 5"/>
          <p:cNvSpPr txBox="1">
            <a:spLocks noGrp="1"/>
          </p:cNvSpPr>
          <p:nvPr>
            <p:ph sz="half" idx="1"/>
          </p:nvPr>
        </p:nvSpPr>
        <p:spPr>
          <a:xfrm>
            <a:off x="457200" y="1752600"/>
            <a:ext cx="4038600" cy="4678204"/>
          </a:xfrm>
          <a:prstGeom prst="rect">
            <a:avLst/>
          </a:prstGeom>
          <a:noFill/>
        </p:spPr>
        <p:txBody>
          <a:bodyPr wrap="square" rtlCol="0">
            <a:spAutoFit/>
          </a:bodyPr>
          <a:lstStyle/>
          <a:p>
            <a:pPr marL="0" indent="0">
              <a:buNone/>
            </a:pPr>
            <a:r>
              <a:rPr lang="en-US" sz="2200" b="1" u="sng" dirty="0" smtClean="0"/>
              <a:t>BSCE Major Requirements </a:t>
            </a:r>
          </a:p>
          <a:p>
            <a:pPr marL="0" indent="0">
              <a:buNone/>
            </a:pPr>
            <a:r>
              <a:rPr lang="en-US" sz="1600" dirty="0"/>
              <a:t>(</a:t>
            </a:r>
            <a:r>
              <a:rPr lang="en-US" sz="1600" dirty="0" smtClean="0"/>
              <a:t>44 </a:t>
            </a:r>
            <a:r>
              <a:rPr lang="en-US" sz="1600" dirty="0"/>
              <a:t>Credits</a:t>
            </a:r>
            <a:r>
              <a:rPr lang="en-US" sz="1600" dirty="0" smtClean="0"/>
              <a:t>)</a:t>
            </a:r>
          </a:p>
          <a:p>
            <a:pPr marL="0" indent="0">
              <a:buNone/>
            </a:pPr>
            <a:endParaRPr lang="en-US" sz="600" dirty="0"/>
          </a:p>
          <a:p>
            <a:pPr marL="0" indent="0">
              <a:buNone/>
            </a:pPr>
            <a:r>
              <a:rPr lang="en-US" sz="1600" b="1" dirty="0" smtClean="0">
                <a:solidFill>
                  <a:schemeClr val="tx2"/>
                </a:solidFill>
              </a:rPr>
              <a:t>CE 2020 – Computational Tools (4 </a:t>
            </a:r>
            <a:r>
              <a:rPr lang="en-US" sz="1600" b="1" dirty="0" err="1" smtClean="0">
                <a:solidFill>
                  <a:schemeClr val="tx2"/>
                </a:solidFill>
              </a:rPr>
              <a:t>cr</a:t>
            </a:r>
            <a:r>
              <a:rPr lang="en-US" sz="1600" b="1" dirty="0" smtClean="0">
                <a:solidFill>
                  <a:schemeClr val="tx2"/>
                </a:solidFill>
              </a:rPr>
              <a:t>)</a:t>
            </a:r>
            <a:r>
              <a:rPr lang="en-US" sz="1600" dirty="0" smtClean="0"/>
              <a:t>	</a:t>
            </a:r>
            <a:endParaRPr lang="en-US" sz="1600" dirty="0"/>
          </a:p>
          <a:p>
            <a:pPr marL="0" indent="0">
              <a:buNone/>
            </a:pPr>
            <a:r>
              <a:rPr lang="en-US" sz="1600" dirty="0"/>
              <a:t>CE 3015 - CAD &amp; Engineering Drawing (3 </a:t>
            </a:r>
            <a:r>
              <a:rPr lang="en-US" sz="1600" dirty="0" err="1"/>
              <a:t>cr</a:t>
            </a:r>
            <a:r>
              <a:rPr lang="en-US" sz="1600" dirty="0"/>
              <a:t>)	</a:t>
            </a:r>
          </a:p>
          <a:p>
            <a:pPr marL="0" indent="0">
              <a:buNone/>
            </a:pPr>
            <a:r>
              <a:rPr lang="en-US" sz="1600" dirty="0"/>
              <a:t>CE 3016 - Surveying (2 </a:t>
            </a:r>
            <a:r>
              <a:rPr lang="en-US" sz="1600" dirty="0" err="1"/>
              <a:t>cr</a:t>
            </a:r>
            <a:r>
              <a:rPr lang="en-US" sz="1600" dirty="0"/>
              <a:t>)		</a:t>
            </a:r>
          </a:p>
          <a:p>
            <a:pPr marL="0" indent="0">
              <a:buNone/>
            </a:pPr>
            <a:r>
              <a:rPr lang="en-US" sz="1600" dirty="0"/>
              <a:t>CE 3025 - Environmental Engineering </a:t>
            </a:r>
            <a:r>
              <a:rPr lang="en-US" sz="1600" b="1" dirty="0">
                <a:solidFill>
                  <a:schemeClr val="tx2"/>
                </a:solidFill>
              </a:rPr>
              <a:t>(4 </a:t>
            </a:r>
            <a:r>
              <a:rPr lang="en-US" sz="1600" b="1" dirty="0" err="1">
                <a:solidFill>
                  <a:schemeClr val="tx2"/>
                </a:solidFill>
              </a:rPr>
              <a:t>cr</a:t>
            </a:r>
            <a:r>
              <a:rPr lang="en-US" sz="1600" b="1" dirty="0">
                <a:solidFill>
                  <a:schemeClr val="tx2"/>
                </a:solidFill>
              </a:rPr>
              <a:t>)</a:t>
            </a:r>
            <a:endParaRPr lang="en-US" sz="1600" b="1" dirty="0">
              <a:solidFill>
                <a:schemeClr val="tx2"/>
              </a:solidFill>
            </a:endParaRPr>
          </a:p>
          <a:p>
            <a:pPr marL="0" indent="0">
              <a:buNone/>
            </a:pPr>
            <a:r>
              <a:rPr lang="en-US" sz="1600" dirty="0" smtClean="0"/>
              <a:t>CE</a:t>
            </a:r>
            <a:r>
              <a:rPr lang="en-US" sz="1600" dirty="0"/>
              <a:t> 3026 - Project Management (3 </a:t>
            </a:r>
            <a:r>
              <a:rPr lang="en-US" sz="1600" dirty="0" err="1"/>
              <a:t>cr</a:t>
            </a:r>
            <a:r>
              <a:rPr lang="en-US" sz="1600" dirty="0"/>
              <a:t>)	</a:t>
            </a:r>
          </a:p>
          <a:p>
            <a:pPr marL="0" indent="0">
              <a:buNone/>
            </a:pPr>
            <a:r>
              <a:rPr lang="en-US" sz="1600" dirty="0"/>
              <a:t>CE 3027 - Infrastructure Materials (4 </a:t>
            </a:r>
            <a:r>
              <a:rPr lang="en-US" sz="1600" dirty="0" err="1"/>
              <a:t>cr</a:t>
            </a:r>
            <a:r>
              <a:rPr lang="en-US" sz="1600" dirty="0" smtClean="0"/>
              <a:t>)</a:t>
            </a:r>
            <a:endParaRPr lang="en-US" sz="1600" dirty="0"/>
          </a:p>
          <a:p>
            <a:pPr marL="0" indent="0">
              <a:buNone/>
            </a:pPr>
            <a:r>
              <a:rPr lang="en-US" sz="1600" dirty="0" smtClean="0"/>
              <a:t>CE</a:t>
            </a:r>
            <a:r>
              <a:rPr lang="en-US" sz="1600" dirty="0"/>
              <a:t> 3115 - Structural Analysis (3 </a:t>
            </a:r>
            <a:r>
              <a:rPr lang="en-US" sz="1600" dirty="0" err="1"/>
              <a:t>cr</a:t>
            </a:r>
            <a:r>
              <a:rPr lang="en-US" sz="1600" dirty="0"/>
              <a:t>)	</a:t>
            </a:r>
            <a:endParaRPr lang="en-US" sz="1600" dirty="0" smtClean="0"/>
          </a:p>
          <a:p>
            <a:pPr marL="0" indent="0">
              <a:buNone/>
            </a:pPr>
            <a:r>
              <a:rPr lang="en-US" sz="1600" dirty="0" smtClean="0"/>
              <a:t>CE</a:t>
            </a:r>
            <a:r>
              <a:rPr lang="en-US" sz="1600" dirty="0"/>
              <a:t> 3221 - Fluid Mechanics (3 </a:t>
            </a:r>
            <a:r>
              <a:rPr lang="en-US" sz="1600" dirty="0" err="1"/>
              <a:t>cr</a:t>
            </a:r>
            <a:r>
              <a:rPr lang="en-US" sz="1600" dirty="0"/>
              <a:t>)	</a:t>
            </a:r>
            <a:endParaRPr lang="en-US" sz="1600" dirty="0" smtClean="0"/>
          </a:p>
          <a:p>
            <a:pPr marL="0" indent="0">
              <a:buNone/>
            </a:pPr>
            <a:r>
              <a:rPr lang="en-US" sz="1600" dirty="0" smtClean="0"/>
              <a:t>CE</a:t>
            </a:r>
            <a:r>
              <a:rPr lang="en-US" sz="1600" dirty="0"/>
              <a:t> 3225 - Hydraulics and Hydrology </a:t>
            </a:r>
            <a:r>
              <a:rPr lang="en-US" sz="1600" b="1" dirty="0">
                <a:solidFill>
                  <a:schemeClr val="tx2"/>
                </a:solidFill>
              </a:rPr>
              <a:t>(3 </a:t>
            </a:r>
            <a:r>
              <a:rPr lang="en-US" sz="1600" b="1" dirty="0" err="1">
                <a:solidFill>
                  <a:schemeClr val="tx2"/>
                </a:solidFill>
              </a:rPr>
              <a:t>cr</a:t>
            </a:r>
            <a:r>
              <a:rPr lang="en-US" sz="1600" b="1" dirty="0">
                <a:solidFill>
                  <a:schemeClr val="tx2"/>
                </a:solidFill>
              </a:rPr>
              <a:t>)</a:t>
            </a:r>
            <a:endParaRPr lang="en-US" sz="1600" b="1" dirty="0">
              <a:solidFill>
                <a:schemeClr val="tx2"/>
              </a:solidFill>
            </a:endParaRPr>
          </a:p>
          <a:p>
            <a:pPr marL="0" indent="0">
              <a:buNone/>
            </a:pPr>
            <a:r>
              <a:rPr lang="en-US" sz="1600" dirty="0" smtClean="0"/>
              <a:t>CE</a:t>
            </a:r>
            <a:r>
              <a:rPr lang="en-US" sz="1600" dirty="0"/>
              <a:t> 3316 - Transportation Engineering (4 </a:t>
            </a:r>
            <a:r>
              <a:rPr lang="en-US" sz="1600" dirty="0" err="1" smtClean="0"/>
              <a:t>cr</a:t>
            </a:r>
            <a:r>
              <a:rPr lang="en-US" sz="1600" dirty="0" smtClean="0"/>
              <a:t>)</a:t>
            </a:r>
            <a:endParaRPr lang="en-US" sz="1600" dirty="0"/>
          </a:p>
          <a:p>
            <a:pPr marL="0" indent="0">
              <a:buNone/>
            </a:pPr>
            <a:r>
              <a:rPr lang="en-US" sz="1600" dirty="0" smtClean="0"/>
              <a:t>CE</a:t>
            </a:r>
            <a:r>
              <a:rPr lang="en-US" sz="1600" dirty="0"/>
              <a:t> 3426 - Soil Mechanics (4 </a:t>
            </a:r>
            <a:r>
              <a:rPr lang="en-US" sz="1600" dirty="0" err="1"/>
              <a:t>cr</a:t>
            </a:r>
            <a:r>
              <a:rPr lang="en-US" sz="1600" dirty="0" smtClean="0"/>
              <a:t>)</a:t>
            </a:r>
          </a:p>
          <a:p>
            <a:pPr marL="0" indent="0">
              <a:buNone/>
            </a:pPr>
            <a:r>
              <a:rPr lang="en-US" sz="1600" b="1" dirty="0">
                <a:solidFill>
                  <a:schemeClr val="tx2"/>
                </a:solidFill>
              </a:rPr>
              <a:t>CE 4126 - Design of Concrete (3 </a:t>
            </a:r>
            <a:r>
              <a:rPr lang="en-US" sz="1600" b="1" dirty="0" err="1">
                <a:solidFill>
                  <a:schemeClr val="tx2"/>
                </a:solidFill>
              </a:rPr>
              <a:t>cr</a:t>
            </a:r>
            <a:r>
              <a:rPr lang="en-US" sz="1600" b="1" dirty="0">
                <a:solidFill>
                  <a:schemeClr val="tx2"/>
                </a:solidFill>
              </a:rPr>
              <a:t>)</a:t>
            </a:r>
          </a:p>
          <a:p>
            <a:pPr marL="0" indent="0">
              <a:buNone/>
            </a:pPr>
            <a:r>
              <a:rPr lang="en-US" sz="1600" dirty="0"/>
              <a:t>CE 4255 - Senior Design (4 </a:t>
            </a:r>
            <a:r>
              <a:rPr lang="en-US" sz="1600" dirty="0" err="1"/>
              <a:t>cr</a:t>
            </a:r>
            <a:r>
              <a:rPr lang="en-US" sz="1600" dirty="0" smtClean="0"/>
              <a:t>)</a:t>
            </a:r>
            <a:endParaRPr lang="en-US" sz="2400" b="1" dirty="0"/>
          </a:p>
        </p:txBody>
      </p:sp>
      <p:sp>
        <p:nvSpPr>
          <p:cNvPr id="2" name="Content Placeholder 1"/>
          <p:cNvSpPr>
            <a:spLocks noGrp="1"/>
          </p:cNvSpPr>
          <p:nvPr>
            <p:ph sz="half" idx="2"/>
          </p:nvPr>
        </p:nvSpPr>
        <p:spPr>
          <a:xfrm>
            <a:off x="4572000" y="1752600"/>
            <a:ext cx="4114800" cy="4373563"/>
          </a:xfrm>
        </p:spPr>
        <p:txBody>
          <a:bodyPr>
            <a:normAutofit/>
          </a:bodyPr>
          <a:lstStyle/>
          <a:p>
            <a:pPr marL="0" indent="0">
              <a:buNone/>
            </a:pPr>
            <a:r>
              <a:rPr lang="en-US" sz="2200" b="1" u="sng" dirty="0"/>
              <a:t>Additional BSCE Requirements</a:t>
            </a:r>
          </a:p>
          <a:p>
            <a:pPr marL="0" indent="0">
              <a:buNone/>
            </a:pPr>
            <a:r>
              <a:rPr lang="en-US" sz="1600" dirty="0"/>
              <a:t>(21 Credits</a:t>
            </a:r>
            <a:r>
              <a:rPr lang="en-US" sz="1600" dirty="0" smtClean="0"/>
              <a:t>)</a:t>
            </a:r>
          </a:p>
          <a:p>
            <a:pPr marL="0" indent="0">
              <a:buNone/>
            </a:pPr>
            <a:endParaRPr lang="en-US" sz="600" dirty="0" smtClean="0"/>
          </a:p>
          <a:p>
            <a:pPr marL="0" indent="0">
              <a:buNone/>
            </a:pPr>
            <a:r>
              <a:rPr lang="en-US" sz="1600" dirty="0"/>
              <a:t>COMM 1112 - Public Speaking (3 </a:t>
            </a:r>
            <a:r>
              <a:rPr lang="en-US" sz="1600" dirty="0" err="1"/>
              <a:t>cr</a:t>
            </a:r>
            <a:r>
              <a:rPr lang="en-US" sz="1600" dirty="0"/>
              <a:t>)</a:t>
            </a:r>
          </a:p>
          <a:p>
            <a:pPr marL="0" indent="0">
              <a:buNone/>
            </a:pPr>
            <a:r>
              <a:rPr lang="en-US" sz="1600" dirty="0"/>
              <a:t>MATH 3298 - Calculus III (4 </a:t>
            </a:r>
            <a:r>
              <a:rPr lang="en-US" sz="1600" dirty="0" err="1"/>
              <a:t>cr</a:t>
            </a:r>
            <a:r>
              <a:rPr lang="en-US" sz="1600" dirty="0"/>
              <a:t>)</a:t>
            </a:r>
          </a:p>
          <a:p>
            <a:pPr marL="0" indent="0">
              <a:buNone/>
            </a:pPr>
            <a:r>
              <a:rPr lang="en-US" sz="1600" dirty="0"/>
              <a:t>STAT 3411 - Engineering Statistics (3 </a:t>
            </a:r>
            <a:r>
              <a:rPr lang="en-US" sz="1600" dirty="0" err="1"/>
              <a:t>cr</a:t>
            </a:r>
            <a:r>
              <a:rPr lang="en-US" sz="1600" dirty="0"/>
              <a:t>)</a:t>
            </a:r>
          </a:p>
          <a:p>
            <a:pPr marL="0" indent="0">
              <a:buNone/>
            </a:pPr>
            <a:r>
              <a:rPr lang="en-US" sz="1600" dirty="0"/>
              <a:t>PHYS 2015 - General Physics II (4 </a:t>
            </a:r>
            <a:r>
              <a:rPr lang="en-US" sz="1600" dirty="0" err="1"/>
              <a:t>cr</a:t>
            </a:r>
            <a:r>
              <a:rPr lang="en-US" sz="1600" dirty="0"/>
              <a:t>)</a:t>
            </a:r>
          </a:p>
          <a:p>
            <a:pPr marL="0" indent="0">
              <a:buNone/>
            </a:pPr>
            <a:r>
              <a:rPr lang="en-US" sz="1600" dirty="0"/>
              <a:t>PHYS 2016 - General Physics Lab II (1 </a:t>
            </a:r>
            <a:r>
              <a:rPr lang="en-US" sz="1600" dirty="0" err="1"/>
              <a:t>cr</a:t>
            </a:r>
            <a:r>
              <a:rPr lang="en-US" sz="1600" dirty="0"/>
              <a:t>)</a:t>
            </a:r>
          </a:p>
          <a:p>
            <a:pPr marL="0" indent="0">
              <a:buNone/>
            </a:pPr>
            <a:r>
              <a:rPr lang="en-US" sz="1600" dirty="0"/>
              <a:t>WRIT 31xx - </a:t>
            </a:r>
            <a:r>
              <a:rPr lang="en-US" sz="1600" dirty="0" err="1"/>
              <a:t>Adv</a:t>
            </a:r>
            <a:r>
              <a:rPr lang="en-US" sz="1600" dirty="0"/>
              <a:t> Writ (3 </a:t>
            </a:r>
            <a:r>
              <a:rPr lang="en-US" sz="1600" dirty="0" err="1"/>
              <a:t>cr</a:t>
            </a:r>
            <a:r>
              <a:rPr lang="en-US" sz="1600" dirty="0"/>
              <a:t>)</a:t>
            </a:r>
          </a:p>
          <a:p>
            <a:pPr marL="0" indent="0">
              <a:buNone/>
            </a:pPr>
            <a:r>
              <a:rPr lang="en-US" sz="1600" dirty="0"/>
              <a:t>ECON 1022 - Principles of Economics: Macro (3 </a:t>
            </a:r>
            <a:r>
              <a:rPr lang="en-US" sz="1600" dirty="0" err="1"/>
              <a:t>cr</a:t>
            </a:r>
            <a:r>
              <a:rPr lang="en-US" sz="1600" dirty="0" smtClean="0"/>
              <a:t>) </a:t>
            </a:r>
            <a:r>
              <a:rPr lang="en-US" sz="1600" i="1" dirty="0" smtClean="0"/>
              <a:t>or</a:t>
            </a:r>
            <a:r>
              <a:rPr lang="en-US" sz="1600" dirty="0" smtClean="0"/>
              <a:t> </a:t>
            </a:r>
            <a:r>
              <a:rPr lang="en-US" sz="1600" dirty="0"/>
              <a:t>ECON 1023 - Principles of Economics: Micro (3 </a:t>
            </a:r>
            <a:r>
              <a:rPr lang="en-US" sz="1600" dirty="0" err="1"/>
              <a:t>cr</a:t>
            </a:r>
            <a:r>
              <a:rPr lang="en-US" sz="1600" dirty="0"/>
              <a:t>)</a:t>
            </a:r>
          </a:p>
          <a:p>
            <a:pPr marL="0" indent="0">
              <a:buNone/>
            </a:pPr>
            <a:endParaRPr lang="en-US" sz="1600" dirty="0"/>
          </a:p>
        </p:txBody>
      </p:sp>
      <p:sp>
        <p:nvSpPr>
          <p:cNvPr id="3" name="TextBox 2"/>
          <p:cNvSpPr txBox="1"/>
          <p:nvPr/>
        </p:nvSpPr>
        <p:spPr>
          <a:xfrm>
            <a:off x="457200" y="1219200"/>
            <a:ext cx="8229600" cy="369332"/>
          </a:xfrm>
          <a:prstGeom prst="rect">
            <a:avLst/>
          </a:prstGeom>
          <a:noFill/>
        </p:spPr>
        <p:txBody>
          <a:bodyPr wrap="square" rtlCol="0">
            <a:spAutoFit/>
          </a:bodyPr>
          <a:lstStyle/>
          <a:p>
            <a:pPr algn="ctr"/>
            <a:r>
              <a:rPr lang="en-US" b="1" dirty="0" smtClean="0"/>
              <a:t>A grade of C</a:t>
            </a:r>
            <a:r>
              <a:rPr lang="en-US" b="1" dirty="0"/>
              <a:t>- or better is required in all Civil Engineering courses</a:t>
            </a:r>
          </a:p>
        </p:txBody>
      </p:sp>
    </p:spTree>
    <p:extLst>
      <p:ext uri="{BB962C8B-B14F-4D97-AF65-F5344CB8AC3E}">
        <p14:creationId xmlns:p14="http://schemas.microsoft.com/office/powerpoint/2010/main" val="19104110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txBody>
          <a:bodyPr>
            <a:normAutofit/>
          </a:bodyPr>
          <a:lstStyle/>
          <a:p>
            <a:r>
              <a:rPr lang="en-US" dirty="0" smtClean="0"/>
              <a:t>Electives</a:t>
            </a:r>
            <a:endParaRPr lang="en-US" dirty="0"/>
          </a:p>
        </p:txBody>
      </p:sp>
      <p:sp>
        <p:nvSpPr>
          <p:cNvPr id="6" name="Content Placeholder 5"/>
          <p:cNvSpPr txBox="1">
            <a:spLocks noGrp="1"/>
          </p:cNvSpPr>
          <p:nvPr>
            <p:ph idx="1"/>
          </p:nvPr>
        </p:nvSpPr>
        <p:spPr>
          <a:xfrm>
            <a:off x="457200" y="1219200"/>
            <a:ext cx="8229600" cy="5115246"/>
          </a:xfrm>
          <a:prstGeom prst="rect">
            <a:avLst/>
          </a:prstGeom>
          <a:noFill/>
        </p:spPr>
        <p:txBody>
          <a:bodyPr wrap="square" rtlCol="0">
            <a:spAutoFit/>
          </a:bodyPr>
          <a:lstStyle/>
          <a:p>
            <a:pPr marL="0" indent="0">
              <a:buNone/>
            </a:pPr>
            <a:r>
              <a:rPr lang="en-US" sz="2400" b="1" u="sng" dirty="0"/>
              <a:t>Technical Electives (6 credits):</a:t>
            </a:r>
          </a:p>
          <a:p>
            <a:r>
              <a:rPr lang="en-US" sz="2400" dirty="0" smtClean="0"/>
              <a:t>Any </a:t>
            </a:r>
            <a:r>
              <a:rPr lang="en-US" sz="2400" dirty="0"/>
              <a:t>SCSE course above 2xxx (includes CE courses)</a:t>
            </a:r>
          </a:p>
          <a:p>
            <a:r>
              <a:rPr lang="en-US" sz="2400" dirty="0"/>
              <a:t>Chem 1155 &amp; GIS 3563 also </a:t>
            </a:r>
            <a:r>
              <a:rPr lang="en-US" sz="2400" dirty="0" smtClean="0"/>
              <a:t>qualify (see catalog for full listing of exceptions)</a:t>
            </a:r>
            <a:endParaRPr lang="en-US" sz="2400" dirty="0"/>
          </a:p>
          <a:p>
            <a:pPr marL="0" indent="0">
              <a:buNone/>
            </a:pPr>
            <a:endParaRPr lang="en-US" sz="2400" dirty="0" smtClean="0"/>
          </a:p>
          <a:p>
            <a:pPr marL="0" indent="0">
              <a:buNone/>
            </a:pPr>
            <a:r>
              <a:rPr lang="en-US" sz="2400" b="1" u="sng" dirty="0"/>
              <a:t>Civil Engineering Electives (15 credits):</a:t>
            </a:r>
          </a:p>
          <a:p>
            <a:r>
              <a:rPr lang="en-US" sz="2400" dirty="0"/>
              <a:t>CE 4xxx courses or above </a:t>
            </a:r>
            <a:endParaRPr lang="en-US" sz="2400" dirty="0" smtClean="0"/>
          </a:p>
          <a:p>
            <a:pPr lvl="1"/>
            <a:r>
              <a:rPr lang="en-US" sz="2000" dirty="0" smtClean="0"/>
              <a:t>See </a:t>
            </a:r>
            <a:r>
              <a:rPr lang="en-US" sz="2000" dirty="0"/>
              <a:t>current catalog for approved </a:t>
            </a:r>
            <a:r>
              <a:rPr lang="en-US" sz="2000" dirty="0" smtClean="0"/>
              <a:t>list</a:t>
            </a:r>
          </a:p>
          <a:p>
            <a:r>
              <a:rPr lang="en-US" sz="2400" dirty="0" smtClean="0"/>
              <a:t>Take a minimum of 2 CE technical elective courses within a related field, such as geotech, structures,  transportation, water resources/environmental</a:t>
            </a:r>
          </a:p>
          <a:p>
            <a:r>
              <a:rPr lang="en-US" sz="2400" dirty="0" smtClean="0"/>
              <a:t>More </a:t>
            </a:r>
            <a:r>
              <a:rPr lang="en-US" sz="2400" dirty="0"/>
              <a:t>than 2 courses in one related field can be taken</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txBody>
          <a:bodyPr>
            <a:normAutofit/>
          </a:bodyPr>
          <a:lstStyle/>
          <a:p>
            <a:r>
              <a:rPr lang="en-US" dirty="0" smtClean="0"/>
              <a:t>Liberal Education Requirements</a:t>
            </a:r>
            <a:endParaRPr lang="en-US" dirty="0"/>
          </a:p>
        </p:txBody>
      </p:sp>
      <p:sp>
        <p:nvSpPr>
          <p:cNvPr id="5" name="Content Placeholder 2"/>
          <p:cNvSpPr>
            <a:spLocks noGrp="1"/>
          </p:cNvSpPr>
          <p:nvPr>
            <p:ph idx="1"/>
          </p:nvPr>
        </p:nvSpPr>
        <p:spPr>
          <a:xfrm>
            <a:off x="457200" y="1219200"/>
            <a:ext cx="8229600" cy="5105400"/>
          </a:xfrm>
        </p:spPr>
        <p:txBody>
          <a:bodyPr>
            <a:normAutofit/>
          </a:bodyPr>
          <a:lstStyle/>
          <a:p>
            <a:pPr marL="0" indent="0">
              <a:buNone/>
            </a:pPr>
            <a:endParaRPr lang="en-US" dirty="0" smtClean="0"/>
          </a:p>
          <a:p>
            <a:pPr marL="0" indent="0">
              <a:buNone/>
            </a:pPr>
            <a:r>
              <a:rPr lang="en-US" sz="2400" dirty="0" smtClean="0"/>
              <a:t>To find courses that count in multiple Lib Ed categories, go to the link below. These courses allow you to stay with the program sample plan. These change often, so make sure you reference this list before registering.</a:t>
            </a:r>
          </a:p>
          <a:p>
            <a:pPr marL="0" indent="0">
              <a:buNone/>
            </a:pPr>
            <a:endParaRPr lang="en-US" dirty="0" smtClean="0"/>
          </a:p>
          <a:p>
            <a:pPr marL="0" indent="0" algn="ctr">
              <a:buNone/>
            </a:pPr>
            <a:r>
              <a:rPr lang="en-US" sz="2200" b="1" u="sng" dirty="0" smtClean="0"/>
              <a:t>http</a:t>
            </a:r>
            <a:r>
              <a:rPr lang="en-US" sz="2200" b="1" u="sng" dirty="0"/>
              <a:t>://www.d.umn.edu/catalogs/current/libed.html</a:t>
            </a:r>
          </a:p>
          <a:p>
            <a:endParaRPr lang="en-US" b="1" dirty="0" smtClean="0"/>
          </a:p>
        </p:txBody>
      </p:sp>
    </p:spTree>
    <p:extLst>
      <p:ext uri="{BB962C8B-B14F-4D97-AF65-F5344CB8AC3E}">
        <p14:creationId xmlns:p14="http://schemas.microsoft.com/office/powerpoint/2010/main" val="31704966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Brace 3"/>
          <p:cNvSpPr/>
          <p:nvPr/>
        </p:nvSpPr>
        <p:spPr>
          <a:xfrm>
            <a:off x="685800" y="1295400"/>
            <a:ext cx="228600" cy="2057400"/>
          </a:xfrm>
          <a:prstGeom prst="leftBrace">
            <a:avLst>
              <a:gd name="adj1" fmla="val 5755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rot="16200000">
            <a:off x="-495299" y="1866899"/>
            <a:ext cx="1828800" cy="533402"/>
          </a:xfrm>
          <a:prstGeom prst="rect">
            <a:avLst/>
          </a:prstGeom>
        </p:spPr>
        <p:txBody>
          <a:bodyPr wrap="square">
            <a:normAutofit/>
          </a:bodyPr>
          <a:lstStyle/>
          <a:p>
            <a:pPr algn="ctr"/>
            <a:r>
              <a:rPr lang="en-US" sz="1400" dirty="0" smtClean="0"/>
              <a:t>General math &amp; science requirements</a:t>
            </a:r>
            <a:endParaRPr lang="en-US" sz="1400" dirty="0"/>
          </a:p>
        </p:txBody>
      </p:sp>
      <p:sp>
        <p:nvSpPr>
          <p:cNvPr id="6" name="Left Brace 5"/>
          <p:cNvSpPr/>
          <p:nvPr/>
        </p:nvSpPr>
        <p:spPr>
          <a:xfrm>
            <a:off x="685800" y="3429000"/>
            <a:ext cx="228600" cy="1828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rot="16200000">
            <a:off x="-533398" y="3889115"/>
            <a:ext cx="1905002" cy="533402"/>
          </a:xfrm>
          <a:prstGeom prst="rect">
            <a:avLst/>
          </a:prstGeom>
        </p:spPr>
        <p:txBody>
          <a:bodyPr wrap="square">
            <a:normAutofit/>
          </a:bodyPr>
          <a:lstStyle/>
          <a:p>
            <a:pPr algn="ctr"/>
            <a:r>
              <a:rPr lang="en-US" sz="1400" dirty="0" smtClean="0"/>
              <a:t>Core CE Program requirements</a:t>
            </a:r>
            <a:endParaRPr lang="en-US" sz="1400" dirty="0"/>
          </a:p>
        </p:txBody>
      </p:sp>
      <p:sp>
        <p:nvSpPr>
          <p:cNvPr id="8" name="Left Brace 7"/>
          <p:cNvSpPr/>
          <p:nvPr/>
        </p:nvSpPr>
        <p:spPr>
          <a:xfrm>
            <a:off x="685800" y="5257800"/>
            <a:ext cx="228600" cy="12073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rot="16200000">
            <a:off x="-533398" y="5638800"/>
            <a:ext cx="1905001" cy="533402"/>
          </a:xfrm>
          <a:prstGeom prst="rect">
            <a:avLst/>
          </a:prstGeom>
        </p:spPr>
        <p:txBody>
          <a:bodyPr wrap="square">
            <a:normAutofit/>
          </a:bodyPr>
          <a:lstStyle/>
          <a:p>
            <a:pPr algn="ctr"/>
            <a:r>
              <a:rPr lang="en-US" sz="1400" dirty="0" smtClean="0"/>
              <a:t>CE &amp; Technical Electives</a:t>
            </a:r>
            <a:endParaRPr lang="en-US" sz="1400" dirty="0"/>
          </a:p>
        </p:txBody>
      </p:sp>
      <p:sp>
        <p:nvSpPr>
          <p:cNvPr id="12" name="Title 1"/>
          <p:cNvSpPr txBox="1">
            <a:spLocks/>
          </p:cNvSpPr>
          <p:nvPr/>
        </p:nvSpPr>
        <p:spPr>
          <a:xfrm>
            <a:off x="457200" y="274638"/>
            <a:ext cx="82296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Sample Course Plan</a:t>
            </a:r>
            <a:endParaRPr lang="en-US" dirty="0"/>
          </a:p>
        </p:txBody>
      </p:sp>
      <p:pic>
        <p:nvPicPr>
          <p:cNvPr id="3" name="Picture 2" descr="Screen Shot 2017-03-13 at 11.15.3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127872"/>
            <a:ext cx="6914891" cy="551693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Freshman/Sophomore Courses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b="1" dirty="0" smtClean="0"/>
              <a:t>Priority 1: Base Math/Science</a:t>
            </a:r>
          </a:p>
          <a:p>
            <a:pPr lvl="1"/>
            <a:r>
              <a:rPr lang="en-US" dirty="0" smtClean="0"/>
              <a:t>Calculus I &amp; II, </a:t>
            </a:r>
            <a:r>
              <a:rPr lang="en-US" dirty="0"/>
              <a:t>Chemistry I with </a:t>
            </a:r>
            <a:r>
              <a:rPr lang="en-US" dirty="0" smtClean="0"/>
              <a:t>lab, </a:t>
            </a:r>
            <a:r>
              <a:rPr lang="en-US" dirty="0"/>
              <a:t>Physics </a:t>
            </a:r>
            <a:r>
              <a:rPr lang="en-US" dirty="0" smtClean="0"/>
              <a:t>I with lab</a:t>
            </a:r>
          </a:p>
          <a:p>
            <a:pPr lvl="1"/>
            <a:r>
              <a:rPr lang="en-US" dirty="0" smtClean="0"/>
              <a:t>Diff </a:t>
            </a:r>
            <a:r>
              <a:rPr lang="en-US" dirty="0" err="1" smtClean="0"/>
              <a:t>Eq</a:t>
            </a:r>
            <a:r>
              <a:rPr lang="en-US" dirty="0" smtClean="0"/>
              <a:t>, Computer Programming</a:t>
            </a:r>
          </a:p>
          <a:p>
            <a:pPr lvl="1"/>
            <a:r>
              <a:rPr lang="en-US" dirty="0" smtClean="0"/>
              <a:t>Intro CE course &amp; writing (needed for upper division)</a:t>
            </a:r>
          </a:p>
          <a:p>
            <a:pPr lvl="1"/>
            <a:r>
              <a:rPr lang="en-US" dirty="0" smtClean="0"/>
              <a:t>Statistics, Economics, </a:t>
            </a:r>
            <a:r>
              <a:rPr lang="en-US" dirty="0"/>
              <a:t>Physics II, </a:t>
            </a:r>
            <a:r>
              <a:rPr lang="en-US" dirty="0" err="1"/>
              <a:t>Calc</a:t>
            </a:r>
            <a:r>
              <a:rPr lang="en-US" dirty="0"/>
              <a:t> </a:t>
            </a:r>
            <a:r>
              <a:rPr lang="en-US" dirty="0" smtClean="0"/>
              <a:t>III</a:t>
            </a:r>
          </a:p>
          <a:p>
            <a:r>
              <a:rPr lang="en-US" b="1" dirty="0" smtClean="0"/>
              <a:t>Priority 2: Mechanics</a:t>
            </a:r>
          </a:p>
          <a:p>
            <a:pPr lvl="1"/>
            <a:r>
              <a:rPr lang="en-US" dirty="0" smtClean="0"/>
              <a:t>Engineering Mechanics </a:t>
            </a:r>
          </a:p>
          <a:p>
            <a:pPr lvl="1"/>
            <a:r>
              <a:rPr lang="en-US" dirty="0" smtClean="0"/>
              <a:t>Fluid Mechanics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fontScale="90000"/>
          </a:bodyPr>
          <a:lstStyle/>
          <a:p>
            <a:r>
              <a:rPr lang="en-US" dirty="0" smtClean="0"/>
              <a:t>Upper Division Prerequisites</a:t>
            </a:r>
            <a:endParaRPr lang="en-US" dirty="0"/>
          </a:p>
        </p:txBody>
      </p:sp>
      <p:sp>
        <p:nvSpPr>
          <p:cNvPr id="5" name="Content Placeholder 2"/>
          <p:cNvSpPr>
            <a:spLocks noGrp="1"/>
          </p:cNvSpPr>
          <p:nvPr>
            <p:ph idx="1"/>
          </p:nvPr>
        </p:nvSpPr>
        <p:spPr>
          <a:xfrm>
            <a:off x="457200" y="1295400"/>
            <a:ext cx="8229600" cy="5257800"/>
          </a:xfrm>
        </p:spPr>
        <p:txBody>
          <a:bodyPr>
            <a:normAutofit fontScale="70000" lnSpcReduction="20000"/>
          </a:bodyPr>
          <a:lstStyle/>
          <a:p>
            <a:pPr>
              <a:spcBef>
                <a:spcPts val="600"/>
              </a:spcBef>
              <a:spcAft>
                <a:spcPts val="600"/>
              </a:spcAft>
            </a:pPr>
            <a:r>
              <a:rPr lang="en-US" dirty="0" smtClean="0"/>
              <a:t>BSCE (or upper division) prerequisite for CE 3xxx and CE 4xxx courses will be enforced</a:t>
            </a:r>
          </a:p>
          <a:p>
            <a:pPr>
              <a:spcBef>
                <a:spcPts val="600"/>
              </a:spcBef>
              <a:spcAft>
                <a:spcPts val="600"/>
              </a:spcAft>
            </a:pPr>
            <a:r>
              <a:rPr lang="en-US" dirty="0" smtClean="0"/>
              <a:t>If you qualify for upper division status now, APPLY FOR UPPER DIVISION prior to advising/registration</a:t>
            </a:r>
          </a:p>
          <a:p>
            <a:pPr lvl="1">
              <a:spcBef>
                <a:spcPts val="600"/>
              </a:spcBef>
              <a:spcAft>
                <a:spcPts val="600"/>
              </a:spcAft>
            </a:pPr>
            <a:r>
              <a:rPr lang="en-US" dirty="0"/>
              <a:t>The Upper Division form is on the CE website or in CE </a:t>
            </a:r>
            <a:r>
              <a:rPr lang="en-US" dirty="0" smtClean="0"/>
              <a:t>office</a:t>
            </a:r>
            <a:endParaRPr lang="en-US" u="sng" dirty="0" smtClean="0"/>
          </a:p>
          <a:p>
            <a:pPr>
              <a:spcBef>
                <a:spcPts val="600"/>
              </a:spcBef>
              <a:spcAft>
                <a:spcPts val="600"/>
              </a:spcAft>
            </a:pPr>
            <a:r>
              <a:rPr lang="en-US" dirty="0" smtClean="0"/>
              <a:t>If you are not in upper division because required courses are </a:t>
            </a:r>
            <a:r>
              <a:rPr lang="en-US" b="1" dirty="0" smtClean="0"/>
              <a:t>currently</a:t>
            </a:r>
            <a:r>
              <a:rPr lang="en-US" dirty="0" smtClean="0"/>
              <a:t> </a:t>
            </a:r>
            <a:r>
              <a:rPr lang="en-US" b="1" dirty="0" smtClean="0"/>
              <a:t>in progress </a:t>
            </a:r>
            <a:r>
              <a:rPr lang="en-US" dirty="0" smtClean="0"/>
              <a:t>and need to take CE 3xxx courses:</a:t>
            </a:r>
          </a:p>
          <a:p>
            <a:pPr marL="740664" lvl="1">
              <a:lnSpc>
                <a:spcPct val="110000"/>
              </a:lnSpc>
              <a:spcBef>
                <a:spcPts val="600"/>
              </a:spcBef>
              <a:spcAft>
                <a:spcPts val="900"/>
              </a:spcAft>
            </a:pPr>
            <a:r>
              <a:rPr lang="en-US" dirty="0" smtClean="0"/>
              <a:t>Bring </a:t>
            </a:r>
            <a:r>
              <a:rPr lang="en-US" dirty="0"/>
              <a:t>your nearly completed upper division form to your advising </a:t>
            </a:r>
            <a:r>
              <a:rPr lang="en-US" dirty="0" smtClean="0"/>
              <a:t>meeting</a:t>
            </a:r>
          </a:p>
          <a:p>
            <a:pPr marL="740664" lvl="1">
              <a:lnSpc>
                <a:spcPct val="110000"/>
              </a:lnSpc>
              <a:spcBef>
                <a:spcPts val="600"/>
              </a:spcBef>
              <a:spcAft>
                <a:spcPts val="900"/>
              </a:spcAft>
            </a:pPr>
            <a:r>
              <a:rPr lang="en-US" dirty="0" smtClean="0"/>
              <a:t>If you can show your advisor that you will be eligible for upper division at the end of the current semester your advisor will put your name on the upper division exception list</a:t>
            </a:r>
          </a:p>
          <a:p>
            <a:pPr marL="740664" lvl="1">
              <a:lnSpc>
                <a:spcPct val="110000"/>
              </a:lnSpc>
              <a:spcBef>
                <a:spcPts val="600"/>
              </a:spcBef>
              <a:spcAft>
                <a:spcPts val="900"/>
              </a:spcAft>
            </a:pPr>
            <a:r>
              <a:rPr lang="en-US" dirty="0" smtClean="0"/>
              <a:t>Student-specific permission will </a:t>
            </a:r>
            <a:r>
              <a:rPr lang="en-US" dirty="0"/>
              <a:t>be </a:t>
            </a:r>
            <a:r>
              <a:rPr lang="en-US" dirty="0" smtClean="0"/>
              <a:t>given to students listed on </a:t>
            </a:r>
            <a:r>
              <a:rPr lang="en-US" dirty="0"/>
              <a:t>the upper division exception </a:t>
            </a:r>
            <a:r>
              <a:rPr lang="en-US" dirty="0" smtClean="0"/>
              <a:t>list and only for classes listed by your advisor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UMD white background">
      <a:dk1>
        <a:srgbClr val="8C0000"/>
      </a:dk1>
      <a:lt1>
        <a:srgbClr val="FFFFFF"/>
      </a:lt1>
      <a:dk2>
        <a:srgbClr val="151515"/>
      </a:dk2>
      <a:lt2>
        <a:srgbClr val="FFFFFF"/>
      </a:lt2>
      <a:accent1>
        <a:srgbClr val="8C00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6392</TotalTime>
  <Words>2240</Words>
  <Application>Microsoft Macintosh PowerPoint</Application>
  <PresentationFormat>On-screen Show (4:3)</PresentationFormat>
  <Paragraphs>275</Paragraphs>
  <Slides>26</Slides>
  <Notes>13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Civil Engineering UMD   Pre-Advising March 2017</vt:lpstr>
      <vt:lpstr>BSCE Admission (Upper Division)</vt:lpstr>
      <vt:lpstr>Program Requirements – Spring 2017 or earlier</vt:lpstr>
      <vt:lpstr>Program Requirements - new catalog Fall 2017</vt:lpstr>
      <vt:lpstr>Electives</vt:lpstr>
      <vt:lpstr>Liberal Education Requirements</vt:lpstr>
      <vt:lpstr>PowerPoint Presentation</vt:lpstr>
      <vt:lpstr>Freshman/Sophomore Courses</vt:lpstr>
      <vt:lpstr>Upper Division Prerequisites</vt:lpstr>
      <vt:lpstr>Surveying (CE 3016)</vt:lpstr>
      <vt:lpstr>Course Changes</vt:lpstr>
      <vt:lpstr>New Classes – Fall 2017</vt:lpstr>
      <vt:lpstr>Senior Design</vt:lpstr>
      <vt:lpstr>      APAS:  Key points </vt:lpstr>
      <vt:lpstr>Cover your APAS</vt:lpstr>
      <vt:lpstr> “What If”…APAS</vt:lpstr>
      <vt:lpstr>Catalog…know and find yours</vt:lpstr>
      <vt:lpstr>Cover your APAS…</vt:lpstr>
      <vt:lpstr>Your Advising Meeting</vt:lpstr>
      <vt:lpstr>When Courses Fill</vt:lpstr>
      <vt:lpstr>Seminar Series</vt:lpstr>
      <vt:lpstr>Opportunities to get involved </vt:lpstr>
      <vt:lpstr>Internships/Scholarships</vt:lpstr>
      <vt:lpstr>Career Fairs</vt:lpstr>
      <vt:lpstr>Graduate Programs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Engineering UMD   Pre-Advising</dc:title>
  <dc:creator>Dave</dc:creator>
  <cp:lastModifiedBy>Sanna Shields</cp:lastModifiedBy>
  <cp:revision>141</cp:revision>
  <cp:lastPrinted>2017-03-13T16:19:29Z</cp:lastPrinted>
  <dcterms:modified xsi:type="dcterms:W3CDTF">2017-03-13T16:25:45Z</dcterms:modified>
</cp:coreProperties>
</file>